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drawings/drawing1.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2.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1" r:id="rId9"/>
    <p:sldId id="263" r:id="rId10"/>
    <p:sldId id="264" r:id="rId11"/>
    <p:sldId id="265" r:id="rId12"/>
    <p:sldId id="266" r:id="rId13"/>
    <p:sldId id="267" r:id="rId14"/>
    <p:sldId id="269" r:id="rId15"/>
    <p:sldId id="271" r:id="rId16"/>
    <p:sldId id="273" r:id="rId17"/>
    <p:sldId id="310" r:id="rId18"/>
    <p:sldId id="309"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307" r:id="rId38"/>
    <p:sldId id="292" r:id="rId39"/>
    <p:sldId id="293" r:id="rId40"/>
    <p:sldId id="294" r:id="rId41"/>
    <p:sldId id="295" r:id="rId42"/>
    <p:sldId id="296" r:id="rId43"/>
    <p:sldId id="297" r:id="rId44"/>
    <p:sldId id="299" r:id="rId45"/>
    <p:sldId id="300" r:id="rId46"/>
    <p:sldId id="301" r:id="rId47"/>
    <p:sldId id="306" r:id="rId48"/>
    <p:sldId id="311" r:id="rId49"/>
    <p:sldId id="304" r:id="rId50"/>
    <p:sldId id="305"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686" autoAdjust="0"/>
    <p:restoredTop sz="94582" autoAdjust="0"/>
  </p:normalViewPr>
  <p:slideViewPr>
    <p:cSldViewPr snapToGrid="0">
      <p:cViewPr varScale="1">
        <p:scale>
          <a:sx n="79" d="100"/>
          <a:sy n="79" d="100"/>
        </p:scale>
        <p:origin x="101" y="245"/>
      </p:cViewPr>
      <p:guideLst/>
    </p:cSldViewPr>
  </p:slideViewPr>
  <p:outlineViewPr>
    <p:cViewPr>
      <p:scale>
        <a:sx n="33" d="100"/>
        <a:sy n="33" d="100"/>
      </p:scale>
      <p:origin x="0" y="-1309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192.168.5.228\chdi\Mental%20Health%202\EMPS%20PIC\Quality%20Improvement\Data\Reports\Annual\FY2025\Access%20Charts.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1.xml"/><Relationship Id="rId4" Type="http://schemas.openxmlformats.org/officeDocument/2006/relationships/oleObject" Target="file:///\\192.168.5.228\chdi\Mental%20Health%202\EMPS%20PIC\Quality%20Improvement\Data\Reports\Annual\FY2025\Quality%20Charts.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2.xml"/><Relationship Id="rId4" Type="http://schemas.openxmlformats.org/officeDocument/2006/relationships/oleObject" Target="file:///\\192.168.5.228\chdi\Mental%20Health%202\EMPS%20PIC\Quality%20Improvement\Data\Reports\Annual\FY2025\Quality%20Charts.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192.168.5.228\chdi\Mental%20Health%202\EMPS%20PIC\Quality%20Improvement\Data\Reports\Annual\FY2025\Data\Access%20Charts.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192.168.5.228\chdi\Mental%20Health%202\EMPS%20PIC\Quality%20Improvement\Data\Reports\Annual\FY2025\Data\Access%20Charts.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192.168.5.228\chdi\Mental%20Health%202\EMPS%20PIC\Quality%20Improvement\Data\Reports\Annual\FY2025\Access%20Charts.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192.168.5.228\chdi\Mental%20Health%202\EMPS%20PIC\Quality%20Improvement\Data\Reports\Annual\FY2025\Access%20Chart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080" b="0" i="0" u="none" strike="noStrike" kern="1200" spc="0" baseline="0">
                <a:solidFill>
                  <a:schemeClr val="tx1">
                    <a:lumMod val="65000"/>
                    <a:lumOff val="35000"/>
                  </a:schemeClr>
                </a:solidFill>
                <a:latin typeface="Gotham" panose="02000504050000020004" pitchFamily="2" charset="0"/>
                <a:ea typeface="+mn-ea"/>
                <a:cs typeface="+mn-cs"/>
              </a:defRPr>
            </a:pPr>
            <a:r>
              <a:rPr lang="en-US" dirty="0"/>
              <a:t>Call and Episode Volume Over</a:t>
            </a:r>
            <a:r>
              <a:rPr lang="en-US" baseline="0" dirty="0"/>
              <a:t> Time</a:t>
            </a:r>
            <a:endParaRPr lang="en-US" dirty="0"/>
          </a:p>
        </c:rich>
      </c:tx>
      <c:overlay val="0"/>
      <c:spPr>
        <a:noFill/>
        <a:ln>
          <a:noFill/>
        </a:ln>
        <a:effectLst/>
      </c:spPr>
      <c:txPr>
        <a:bodyPr rot="0" spcFirstLastPara="1" vertOverflow="ellipsis" vert="horz" wrap="square" anchor="ctr" anchorCtr="1"/>
        <a:lstStyle/>
        <a:p>
          <a:pPr>
            <a:defRPr sz="1080" b="0" i="0" u="none" strike="noStrike" kern="1200" spc="0" baseline="0">
              <a:solidFill>
                <a:schemeClr val="tx1">
                  <a:lumMod val="65000"/>
                  <a:lumOff val="35000"/>
                </a:schemeClr>
              </a:solidFill>
              <a:latin typeface="Gotham" panose="02000504050000020004" pitchFamily="2" charset="0"/>
              <a:ea typeface="+mn-ea"/>
              <a:cs typeface="+mn-cs"/>
            </a:defRPr>
          </a:pPr>
          <a:endParaRPr lang="en-US"/>
        </a:p>
      </c:txPr>
    </c:title>
    <c:autoTitleDeleted val="0"/>
    <c:plotArea>
      <c:layout/>
      <c:lineChart>
        <c:grouping val="standard"/>
        <c:varyColors val="0"/>
        <c:ser>
          <c:idx val="0"/>
          <c:order val="0"/>
          <c:tx>
            <c:strRef>
              <c:f>'Volume Over Time'!$B$1</c:f>
              <c:strCache>
                <c:ptCount val="1"/>
                <c:pt idx="0">
                  <c:v>Call Volume</c:v>
                </c:pt>
              </c:strCache>
            </c:strRef>
          </c:tx>
          <c:spPr>
            <a:ln w="28575" cap="rnd">
              <a:solidFill>
                <a:schemeClr val="bg2">
                  <a:lumMod val="75000"/>
                </a:schemeClr>
              </a:solidFill>
              <a:round/>
            </a:ln>
            <a:effectLst/>
          </c:spPr>
          <c:marker>
            <c:symbol val="diamond"/>
            <c:size val="5"/>
            <c:spPr>
              <a:solidFill>
                <a:schemeClr val="bg2">
                  <a:lumMod val="75000"/>
                </a:schemeClr>
              </a:solidFill>
              <a:ln w="9525">
                <a:solidFill>
                  <a:schemeClr val="bg2">
                    <a:lumMod val="75000"/>
                  </a:schemeClr>
                </a:solidFill>
              </a:ln>
              <a:effectLst/>
            </c:spPr>
          </c:marker>
          <c:dLbls>
            <c:dLbl>
              <c:idx val="4"/>
              <c:layout>
                <c:manualLayout>
                  <c:x val="-4.8469381841402856E-2"/>
                  <c:y val="-3.77576746936973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163-4EEB-A219-0396E0D193C6}"/>
                </c:ext>
              </c:extLst>
            </c:dLbl>
            <c:dLbl>
              <c:idx val="5"/>
              <c:layout>
                <c:manualLayout>
                  <c:x val="-5.125644045602424E-2"/>
                  <c:y val="-6.32942662739757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163-4EEB-A219-0396E0D193C6}"/>
                </c:ext>
              </c:extLst>
            </c:dLbl>
            <c:dLbl>
              <c:idx val="8"/>
              <c:layout>
                <c:manualLayout>
                  <c:x val="-4.3582215679144172E-2"/>
                  <c:y val="-5.599809725103906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163-4EEB-A219-0396E0D193C6}"/>
                </c:ext>
              </c:extLst>
            </c:dLbl>
            <c:dLbl>
              <c:idx val="9"/>
              <c:layout>
                <c:manualLayout>
                  <c:x val="-2.4170941243506685E-2"/>
                  <c:y val="-5.23500127395707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163-4EEB-A219-0396E0D193C6}"/>
                </c:ext>
              </c:extLst>
            </c:dLbl>
            <c:dLbl>
              <c:idx val="10"/>
              <c:layout>
                <c:manualLayout>
                  <c:x val="-5.2581197384300518E-2"/>
                  <c:y val="-7.05904352969125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163-4EEB-A219-0396E0D193C6}"/>
                </c:ext>
              </c:extLst>
            </c:dLbl>
            <c:dLbl>
              <c:idx val="13"/>
              <c:layout>
                <c:manualLayout>
                  <c:x val="-4.2188686371833699E-2"/>
                  <c:y val="-3.77576746936973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163-4EEB-A219-0396E0D193C6}"/>
                </c:ext>
              </c:extLst>
            </c:dLbl>
            <c:numFmt formatCode="#,##0" sourceLinked="0"/>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Gotham" panose="02000504050000020004" pitchFamily="2"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'Volume Over Time'!$A$2:$A$16</c:f>
              <c:strCache>
                <c:ptCount val="15"/>
                <c:pt idx="0">
                  <c:v>FY2011</c:v>
                </c:pt>
                <c:pt idx="1">
                  <c:v>FY2012</c:v>
                </c:pt>
                <c:pt idx="2">
                  <c:v>FY2013</c:v>
                </c:pt>
                <c:pt idx="3">
                  <c:v>FY2014</c:v>
                </c:pt>
                <c:pt idx="4">
                  <c:v>FY2015</c:v>
                </c:pt>
                <c:pt idx="5">
                  <c:v>FY2016</c:v>
                </c:pt>
                <c:pt idx="6">
                  <c:v>FY2017</c:v>
                </c:pt>
                <c:pt idx="7">
                  <c:v>FY2018</c:v>
                </c:pt>
                <c:pt idx="8">
                  <c:v>FY2019</c:v>
                </c:pt>
                <c:pt idx="9">
                  <c:v>FY2020</c:v>
                </c:pt>
                <c:pt idx="10">
                  <c:v>FY2021</c:v>
                </c:pt>
                <c:pt idx="11">
                  <c:v>FY2022</c:v>
                </c:pt>
                <c:pt idx="12">
                  <c:v>FY2023</c:v>
                </c:pt>
                <c:pt idx="13">
                  <c:v>FY2024</c:v>
                </c:pt>
                <c:pt idx="14">
                  <c:v>FY2025</c:v>
                </c:pt>
              </c:strCache>
            </c:strRef>
          </c:cat>
          <c:val>
            <c:numRef>
              <c:f>'Volume Over Time'!$B$2:$B$16</c:f>
              <c:numCache>
                <c:formatCode>General</c:formatCode>
                <c:ptCount val="15"/>
                <c:pt idx="0">
                  <c:v>12266</c:v>
                </c:pt>
                <c:pt idx="1">
                  <c:v>13814</c:v>
                </c:pt>
                <c:pt idx="2">
                  <c:v>15574</c:v>
                </c:pt>
                <c:pt idx="3">
                  <c:v>18002</c:v>
                </c:pt>
                <c:pt idx="4">
                  <c:v>16644</c:v>
                </c:pt>
                <c:pt idx="5">
                  <c:v>16789</c:v>
                </c:pt>
                <c:pt idx="6">
                  <c:v>18021</c:v>
                </c:pt>
                <c:pt idx="7">
                  <c:v>19965</c:v>
                </c:pt>
                <c:pt idx="8">
                  <c:v>20515</c:v>
                </c:pt>
                <c:pt idx="9">
                  <c:v>16548</c:v>
                </c:pt>
                <c:pt idx="10">
                  <c:v>13762</c:v>
                </c:pt>
                <c:pt idx="11">
                  <c:v>17591</c:v>
                </c:pt>
                <c:pt idx="12">
                  <c:v>16322</c:v>
                </c:pt>
                <c:pt idx="13">
                  <c:v>15187</c:v>
                </c:pt>
                <c:pt idx="14">
                  <c:v>15678</c:v>
                </c:pt>
              </c:numCache>
            </c:numRef>
          </c:val>
          <c:smooth val="0"/>
          <c:extLst>
            <c:ext xmlns:c16="http://schemas.microsoft.com/office/drawing/2014/chart" uri="{C3380CC4-5D6E-409C-BE32-E72D297353CC}">
              <c16:uniqueId val="{00000006-9163-4EEB-A219-0396E0D193C6}"/>
            </c:ext>
          </c:extLst>
        </c:ser>
        <c:ser>
          <c:idx val="1"/>
          <c:order val="1"/>
          <c:tx>
            <c:strRef>
              <c:f>'Volume Over Time'!$C$1</c:f>
              <c:strCache>
                <c:ptCount val="1"/>
                <c:pt idx="0">
                  <c:v>Episode Volume</c:v>
                </c:pt>
              </c:strCache>
            </c:strRef>
          </c:tx>
          <c:spPr>
            <a:ln w="28575" cap="rnd">
              <a:solidFill>
                <a:schemeClr val="accent2"/>
              </a:solidFill>
              <a:round/>
            </a:ln>
            <a:effectLst/>
          </c:spPr>
          <c:marker>
            <c:symbol val="diamond"/>
            <c:size val="5"/>
            <c:spPr>
              <a:solidFill>
                <a:schemeClr val="accent2"/>
              </a:solidFill>
              <a:ln w="9525">
                <a:solidFill>
                  <a:schemeClr val="accent2"/>
                </a:solidFill>
              </a:ln>
              <a:effectLst/>
            </c:spPr>
          </c:marker>
          <c:dLbls>
            <c:dLbl>
              <c:idx val="3"/>
              <c:layout>
                <c:manualLayout>
                  <c:x val="-4.86557627158197E-2"/>
                  <c:y val="3.04615056707605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163-4EEB-A219-0396E0D193C6}"/>
                </c:ext>
              </c:extLst>
            </c:dLbl>
            <c:dLbl>
              <c:idx val="5"/>
              <c:layout>
                <c:manualLayout>
                  <c:x val="-4.2963882446522592E-2"/>
                  <c:y val="3.046150567076059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163-4EEB-A219-0396E0D193C6}"/>
                </c:ext>
              </c:extLst>
            </c:dLbl>
            <c:dLbl>
              <c:idx val="6"/>
              <c:layout>
                <c:manualLayout>
                  <c:x val="-4.7566531867652341E-2"/>
                  <c:y val="3.77576746936973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163-4EEB-A219-0396E0D193C6}"/>
                </c:ext>
              </c:extLst>
            </c:dLbl>
            <c:dLbl>
              <c:idx val="7"/>
              <c:layout>
                <c:manualLayout>
                  <c:x val="-4.5417279114323028E-2"/>
                  <c:y val="4.505384371663403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163-4EEB-A219-0396E0D193C6}"/>
                </c:ext>
              </c:extLst>
            </c:dLbl>
            <c:dLbl>
              <c:idx val="8"/>
              <c:layout>
                <c:manualLayout>
                  <c:x val="-6.3690177496101369E-2"/>
                  <c:y val="3.41095901822290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163-4EEB-A219-0396E0D193C6}"/>
                </c:ext>
              </c:extLst>
            </c:dLbl>
            <c:dLbl>
              <c:idx val="9"/>
              <c:layout>
                <c:manualLayout>
                  <c:x val="-5.7802025493380073E-2"/>
                  <c:y val="3.77576746936973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163-4EEB-A219-0396E0D193C6}"/>
                </c:ext>
              </c:extLst>
            </c:dLbl>
            <c:dLbl>
              <c:idx val="14"/>
              <c:layout>
                <c:manualLayout>
                  <c:x val="-1.8496679066815999E-2"/>
                  <c:y val="2.68134211592922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163-4EEB-A219-0396E0D193C6}"/>
                </c:ext>
              </c:extLst>
            </c:dLbl>
            <c:numFmt formatCode="#,##0" sourceLinked="0"/>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Gotham" panose="02000504050000020004" pitchFamily="2" charset="0"/>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'Volume Over Time'!$A$2:$A$16</c:f>
              <c:strCache>
                <c:ptCount val="15"/>
                <c:pt idx="0">
                  <c:v>FY2011</c:v>
                </c:pt>
                <c:pt idx="1">
                  <c:v>FY2012</c:v>
                </c:pt>
                <c:pt idx="2">
                  <c:v>FY2013</c:v>
                </c:pt>
                <c:pt idx="3">
                  <c:v>FY2014</c:v>
                </c:pt>
                <c:pt idx="4">
                  <c:v>FY2015</c:v>
                </c:pt>
                <c:pt idx="5">
                  <c:v>FY2016</c:v>
                </c:pt>
                <c:pt idx="6">
                  <c:v>FY2017</c:v>
                </c:pt>
                <c:pt idx="7">
                  <c:v>FY2018</c:v>
                </c:pt>
                <c:pt idx="8">
                  <c:v>FY2019</c:v>
                </c:pt>
                <c:pt idx="9">
                  <c:v>FY2020</c:v>
                </c:pt>
                <c:pt idx="10">
                  <c:v>FY2021</c:v>
                </c:pt>
                <c:pt idx="11">
                  <c:v>FY2022</c:v>
                </c:pt>
                <c:pt idx="12">
                  <c:v>FY2023</c:v>
                </c:pt>
                <c:pt idx="13">
                  <c:v>FY2024</c:v>
                </c:pt>
                <c:pt idx="14">
                  <c:v>FY2025</c:v>
                </c:pt>
              </c:strCache>
            </c:strRef>
          </c:cat>
          <c:val>
            <c:numRef>
              <c:f>'Volume Over Time'!$C$2:$C$16</c:f>
              <c:numCache>
                <c:formatCode>General</c:formatCode>
                <c:ptCount val="15"/>
                <c:pt idx="0">
                  <c:v>9455</c:v>
                </c:pt>
                <c:pt idx="1">
                  <c:v>10560</c:v>
                </c:pt>
                <c:pt idx="2">
                  <c:v>11105</c:v>
                </c:pt>
                <c:pt idx="3">
                  <c:v>12367</c:v>
                </c:pt>
                <c:pt idx="4">
                  <c:v>12472</c:v>
                </c:pt>
                <c:pt idx="5">
                  <c:v>12419</c:v>
                </c:pt>
                <c:pt idx="6">
                  <c:v>13488</c:v>
                </c:pt>
                <c:pt idx="7">
                  <c:v>14585</c:v>
                </c:pt>
                <c:pt idx="8">
                  <c:v>15306</c:v>
                </c:pt>
                <c:pt idx="9">
                  <c:v>12100</c:v>
                </c:pt>
                <c:pt idx="10">
                  <c:v>10542</c:v>
                </c:pt>
                <c:pt idx="11">
                  <c:v>13328</c:v>
                </c:pt>
                <c:pt idx="12">
                  <c:v>12427</c:v>
                </c:pt>
                <c:pt idx="13">
                  <c:v>11346</c:v>
                </c:pt>
                <c:pt idx="14">
                  <c:v>11608</c:v>
                </c:pt>
              </c:numCache>
            </c:numRef>
          </c:val>
          <c:smooth val="0"/>
          <c:extLst>
            <c:ext xmlns:c16="http://schemas.microsoft.com/office/drawing/2014/chart" uri="{C3380CC4-5D6E-409C-BE32-E72D297353CC}">
              <c16:uniqueId val="{0000000E-9163-4EEB-A219-0396E0D193C6}"/>
            </c:ext>
          </c:extLst>
        </c:ser>
        <c:dLbls>
          <c:dLblPos val="t"/>
          <c:showLegendKey val="0"/>
          <c:showVal val="1"/>
          <c:showCatName val="0"/>
          <c:showSerName val="0"/>
          <c:showPercent val="0"/>
          <c:showBubbleSize val="0"/>
        </c:dLbls>
        <c:marker val="1"/>
        <c:smooth val="0"/>
        <c:axId val="1782651151"/>
        <c:axId val="1775500303"/>
      </c:lineChart>
      <c:catAx>
        <c:axId val="17826511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1775500303"/>
        <c:crosses val="autoZero"/>
        <c:auto val="1"/>
        <c:lblAlgn val="ctr"/>
        <c:lblOffset val="100"/>
        <c:noMultiLvlLbl val="0"/>
      </c:catAx>
      <c:valAx>
        <c:axId val="1775500303"/>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17826511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legend>
    <c:plotVisOnly val="1"/>
    <c:dispBlanksAs val="gap"/>
    <c:showDLblsOverMax val="0"/>
    <c:extLst/>
  </c:chart>
  <c:spPr>
    <a:solidFill>
      <a:schemeClr val="bg1"/>
    </a:solidFill>
    <a:ln w="9525" cap="flat" cmpd="sng" algn="ctr">
      <a:noFill/>
      <a:round/>
    </a:ln>
    <a:effectLst/>
  </c:spPr>
  <c:txPr>
    <a:bodyPr/>
    <a:lstStyle/>
    <a:p>
      <a:pPr>
        <a:defRPr sz="900">
          <a:latin typeface="Gotham" panose="02000504050000020004" pitchFamily="2" charset="0"/>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080" b="0" i="0" u="none" strike="noStrike" kern="1200" spc="0" baseline="0">
                <a:solidFill>
                  <a:schemeClr val="tx1">
                    <a:lumMod val="65000"/>
                    <a:lumOff val="35000"/>
                  </a:schemeClr>
                </a:solidFill>
                <a:latin typeface="Gotham" panose="02000504050000020004" pitchFamily="2" charset="0"/>
                <a:ea typeface="+mn-ea"/>
                <a:cs typeface="+mn-cs"/>
              </a:defRPr>
            </a:pPr>
            <a:r>
              <a:rPr lang="en-US" dirty="0"/>
              <a:t>Statewide</a:t>
            </a:r>
            <a:r>
              <a:rPr lang="en-US" baseline="0" dirty="0"/>
              <a:t> Responses Under 45 Minutes</a:t>
            </a:r>
            <a:endParaRPr lang="en-US" dirty="0"/>
          </a:p>
        </c:rich>
      </c:tx>
      <c:overlay val="0"/>
      <c:spPr>
        <a:noFill/>
        <a:ln>
          <a:noFill/>
        </a:ln>
        <a:effectLst/>
      </c:spPr>
      <c:txPr>
        <a:bodyPr rot="0" spcFirstLastPara="1" vertOverflow="ellipsis" vert="horz" wrap="square" anchor="ctr" anchorCtr="1"/>
        <a:lstStyle/>
        <a:p>
          <a:pPr>
            <a:defRPr sz="1080" b="0" i="0" u="none" strike="noStrike" kern="1200" spc="0" baseline="0">
              <a:solidFill>
                <a:schemeClr val="tx1">
                  <a:lumMod val="65000"/>
                  <a:lumOff val="35000"/>
                </a:schemeClr>
              </a:solidFill>
              <a:latin typeface="Gotham" panose="02000504050000020004" pitchFamily="2" charset="0"/>
              <a:ea typeface="+mn-ea"/>
              <a:cs typeface="+mn-cs"/>
            </a:defRPr>
          </a:pPr>
          <a:endParaRPr lang="en-US"/>
        </a:p>
      </c:txPr>
    </c:title>
    <c:autoTitleDeleted val="0"/>
    <c:plotArea>
      <c:layout/>
      <c:lineChart>
        <c:grouping val="standard"/>
        <c:varyColors val="0"/>
        <c:ser>
          <c:idx val="0"/>
          <c:order val="0"/>
          <c:spPr>
            <a:ln w="28575" cap="rnd">
              <a:solidFill>
                <a:srgbClr val="0069A6"/>
              </a:solidFill>
              <a:round/>
            </a:ln>
            <a:effectLst/>
          </c:spPr>
          <c:marker>
            <c:symbol val="diamond"/>
            <c:size val="5"/>
            <c:spPr>
              <a:solidFill>
                <a:srgbClr val="0069A6"/>
              </a:solidFill>
              <a:ln w="9525">
                <a:solidFill>
                  <a:srgbClr val="0069A6"/>
                </a:solidFill>
              </a:ln>
              <a:effectLst/>
            </c:spPr>
          </c:marker>
          <c:dLbls>
            <c:dLbl>
              <c:idx val="1"/>
              <c:layout>
                <c:manualLayout>
                  <c:x val="-6.8297207805931945E-2"/>
                  <c:y val="-4.58731925292080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696-4326-A26E-6B4E1E8D4CCA}"/>
                </c:ext>
              </c:extLst>
            </c:dLbl>
            <c:dLbl>
              <c:idx val="3"/>
              <c:layout>
                <c:manualLayout>
                  <c:x val="-6.0049785125519575E-2"/>
                  <c:y val="-5.473757755900665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696-4326-A26E-6B4E1E8D4CCA}"/>
                </c:ext>
              </c:extLst>
            </c:dLbl>
            <c:dLbl>
              <c:idx val="5"/>
              <c:layout>
                <c:manualLayout>
                  <c:x val="-5.4532234784917782E-2"/>
                  <c:y val="-4.58731925292080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696-4326-A26E-6B4E1E8D4CCA}"/>
                </c:ext>
              </c:extLst>
            </c:dLbl>
            <c:dLbl>
              <c:idx val="7"/>
              <c:layout>
                <c:manualLayout>
                  <c:x val="-3.3299854221348714E-2"/>
                  <c:y val="-4.1441000014308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696-4326-A26E-6B4E1E8D4CCA}"/>
                </c:ext>
              </c:extLst>
            </c:dLbl>
            <c:dLbl>
              <c:idx val="9"/>
              <c:layout>
                <c:manualLayout>
                  <c:x val="-3.7142485535036636E-2"/>
                  <c:y val="-4.14410000143086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696-4326-A26E-6B4E1E8D4CCA}"/>
                </c:ext>
              </c:extLst>
            </c:dLbl>
            <c:dLbl>
              <c:idx val="10"/>
              <c:layout>
                <c:manualLayout>
                  <c:x val="-5.3006707263100743E-2"/>
                  <c:y val="4.277065776877844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696-4326-A26E-6B4E1E8D4CCA}"/>
                </c:ext>
              </c:extLst>
            </c:dLbl>
            <c:numFmt formatCode="0.0%" sourceLinked="0"/>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Gotham" panose="02000504050000020004" pitchFamily="2"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'RT Over Time'!$A$1:$A$14</c:f>
              <c:strCache>
                <c:ptCount val="14"/>
                <c:pt idx="0">
                  <c:v>FY2012</c:v>
                </c:pt>
                <c:pt idx="1">
                  <c:v>FY2013</c:v>
                </c:pt>
                <c:pt idx="2">
                  <c:v>FY2014</c:v>
                </c:pt>
                <c:pt idx="3">
                  <c:v>FY2015</c:v>
                </c:pt>
                <c:pt idx="4">
                  <c:v>FY2016</c:v>
                </c:pt>
                <c:pt idx="5">
                  <c:v>FY2017</c:v>
                </c:pt>
                <c:pt idx="6">
                  <c:v>FY2018</c:v>
                </c:pt>
                <c:pt idx="7">
                  <c:v>FY2019</c:v>
                </c:pt>
                <c:pt idx="8">
                  <c:v>FY2020</c:v>
                </c:pt>
                <c:pt idx="9">
                  <c:v>FY2021</c:v>
                </c:pt>
                <c:pt idx="10">
                  <c:v>FY2022</c:v>
                </c:pt>
                <c:pt idx="11">
                  <c:v>FY2023</c:v>
                </c:pt>
                <c:pt idx="12">
                  <c:v>FY2024</c:v>
                </c:pt>
                <c:pt idx="13">
                  <c:v>FY2025</c:v>
                </c:pt>
              </c:strCache>
            </c:strRef>
          </c:cat>
          <c:val>
            <c:numRef>
              <c:f>'RT Over Time'!$B$1:$B$14</c:f>
              <c:numCache>
                <c:formatCode>0.0%</c:formatCode>
                <c:ptCount val="14"/>
                <c:pt idx="0">
                  <c:v>0.85</c:v>
                </c:pt>
                <c:pt idx="1">
                  <c:v>0.88</c:v>
                </c:pt>
                <c:pt idx="2">
                  <c:v>0.873</c:v>
                </c:pt>
                <c:pt idx="3">
                  <c:v>0.88700000000000001</c:v>
                </c:pt>
                <c:pt idx="4">
                  <c:v>0.88600000000000001</c:v>
                </c:pt>
                <c:pt idx="5">
                  <c:v>0.88</c:v>
                </c:pt>
                <c:pt idx="6">
                  <c:v>0.86499999999999999</c:v>
                </c:pt>
                <c:pt idx="7">
                  <c:v>0.86599999999999999</c:v>
                </c:pt>
                <c:pt idx="8">
                  <c:v>0.83699999999999997</c:v>
                </c:pt>
                <c:pt idx="9">
                  <c:v>0.82799999999999996</c:v>
                </c:pt>
                <c:pt idx="10">
                  <c:v>0.79200000000000004</c:v>
                </c:pt>
                <c:pt idx="11">
                  <c:v>0.84599999999999997</c:v>
                </c:pt>
                <c:pt idx="12">
                  <c:v>0.86599999999999999</c:v>
                </c:pt>
                <c:pt idx="13">
                  <c:v>0.88</c:v>
                </c:pt>
              </c:numCache>
            </c:numRef>
          </c:val>
          <c:smooth val="0"/>
          <c:extLst>
            <c:ext xmlns:c16="http://schemas.microsoft.com/office/drawing/2014/chart" uri="{C3380CC4-5D6E-409C-BE32-E72D297353CC}">
              <c16:uniqueId val="{00000006-4696-4326-A26E-6B4E1E8D4CCA}"/>
            </c:ext>
          </c:extLst>
        </c:ser>
        <c:dLbls>
          <c:dLblPos val="t"/>
          <c:showLegendKey val="0"/>
          <c:showVal val="1"/>
          <c:showCatName val="0"/>
          <c:showSerName val="0"/>
          <c:showPercent val="0"/>
          <c:showBubbleSize val="0"/>
        </c:dLbls>
        <c:marker val="1"/>
        <c:smooth val="0"/>
        <c:axId val="1782651151"/>
        <c:axId val="1775500303"/>
      </c:lineChart>
      <c:catAx>
        <c:axId val="17826511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1775500303"/>
        <c:crosses val="autoZero"/>
        <c:auto val="1"/>
        <c:lblAlgn val="ctr"/>
        <c:lblOffset val="100"/>
        <c:noMultiLvlLbl val="0"/>
      </c:catAx>
      <c:valAx>
        <c:axId val="1775500303"/>
        <c:scaling>
          <c:orientation val="minMax"/>
          <c:max val="1"/>
          <c:min val="0.7500000000000001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1782651151"/>
        <c:crosses val="autoZero"/>
        <c:crossBetween val="between"/>
      </c:valAx>
      <c:spPr>
        <a:noFill/>
        <a:ln>
          <a:noFill/>
        </a:ln>
        <a:effectLst/>
      </c:spPr>
    </c:plotArea>
    <c:plotVisOnly val="1"/>
    <c:dispBlanksAs val="gap"/>
    <c:showDLblsOverMax val="0"/>
    <c:extLst/>
  </c:chart>
  <c:spPr>
    <a:solidFill>
      <a:schemeClr val="bg1"/>
    </a:solidFill>
    <a:ln w="9525" cap="flat" cmpd="sng" algn="ctr">
      <a:noFill/>
      <a:round/>
    </a:ln>
    <a:effectLst/>
  </c:spPr>
  <c:txPr>
    <a:bodyPr/>
    <a:lstStyle/>
    <a:p>
      <a:pPr>
        <a:defRPr sz="900">
          <a:latin typeface="Gotham" panose="02000504050000020004" pitchFamily="2" charset="0"/>
        </a:defRPr>
      </a:pPr>
      <a:endParaRPr lang="en-US"/>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080" b="0" i="0" u="none" strike="noStrike" kern="1200" spc="0" baseline="0">
                <a:solidFill>
                  <a:schemeClr val="tx1">
                    <a:lumMod val="65000"/>
                    <a:lumOff val="35000"/>
                  </a:schemeClr>
                </a:solidFill>
                <a:latin typeface="Gotham" panose="02000504050000020004" pitchFamily="2" charset="0"/>
                <a:ea typeface="+mn-ea"/>
                <a:cs typeface="+mn-cs"/>
              </a:defRPr>
            </a:pPr>
            <a:r>
              <a:rPr lang="en-US" dirty="0"/>
              <a:t>Statewide Mobility Rate</a:t>
            </a:r>
          </a:p>
        </c:rich>
      </c:tx>
      <c:overlay val="0"/>
      <c:spPr>
        <a:noFill/>
        <a:ln>
          <a:noFill/>
        </a:ln>
        <a:effectLst/>
      </c:spPr>
      <c:txPr>
        <a:bodyPr rot="0" spcFirstLastPara="1" vertOverflow="ellipsis" vert="horz" wrap="square" anchor="ctr" anchorCtr="1"/>
        <a:lstStyle/>
        <a:p>
          <a:pPr>
            <a:defRPr sz="1080" b="0" i="0" u="none" strike="noStrike" kern="1200" spc="0" baseline="0">
              <a:solidFill>
                <a:schemeClr val="tx1">
                  <a:lumMod val="65000"/>
                  <a:lumOff val="35000"/>
                </a:schemeClr>
              </a:solidFill>
              <a:latin typeface="Gotham" panose="02000504050000020004" pitchFamily="2" charset="0"/>
              <a:ea typeface="+mn-ea"/>
              <a:cs typeface="+mn-cs"/>
            </a:defRPr>
          </a:pPr>
          <a:endParaRPr lang="en-US"/>
        </a:p>
      </c:txPr>
    </c:title>
    <c:autoTitleDeleted val="0"/>
    <c:plotArea>
      <c:layout/>
      <c:lineChart>
        <c:grouping val="standard"/>
        <c:varyColors val="0"/>
        <c:ser>
          <c:idx val="0"/>
          <c:order val="0"/>
          <c:spPr>
            <a:ln w="28575" cap="rnd">
              <a:solidFill>
                <a:srgbClr val="0069A6"/>
              </a:solidFill>
              <a:round/>
            </a:ln>
            <a:effectLst/>
          </c:spPr>
          <c:marker>
            <c:symbol val="diamond"/>
            <c:size val="5"/>
            <c:spPr>
              <a:solidFill>
                <a:srgbClr val="0069A6"/>
              </a:solidFill>
              <a:ln w="9525">
                <a:solidFill>
                  <a:srgbClr val="0069A6"/>
                </a:solidFill>
              </a:ln>
              <a:effectLst/>
            </c:spPr>
          </c:marker>
          <c:dLbls>
            <c:dLbl>
              <c:idx val="0"/>
              <c:layout>
                <c:manualLayout>
                  <c:x val="-6.6100217864923747E-2"/>
                  <c:y val="-4.328703703703706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5FC-4467-B62B-99D7529F99F6}"/>
                </c:ext>
              </c:extLst>
            </c:dLbl>
            <c:dLbl>
              <c:idx val="2"/>
              <c:layout>
                <c:manualLayout>
                  <c:x val="-5.0479302832244007E-2"/>
                  <c:y val="-3.40277777777778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5FC-4467-B62B-99D7529F99F6}"/>
                </c:ext>
              </c:extLst>
            </c:dLbl>
            <c:dLbl>
              <c:idx val="4"/>
              <c:layout>
                <c:manualLayout>
                  <c:x val="-4.6122004357298477E-2"/>
                  <c:y val="-3.86574074074074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5FC-4467-B62B-99D7529F99F6}"/>
                </c:ext>
              </c:extLst>
            </c:dLbl>
            <c:dLbl>
              <c:idx val="6"/>
              <c:layout>
                <c:manualLayout>
                  <c:x val="-5.1034944161391593E-2"/>
                  <c:y val="-4.7916666666666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5FC-4467-B62B-99D7529F99F6}"/>
                </c:ext>
              </c:extLst>
            </c:dLbl>
            <c:dLbl>
              <c:idx val="10"/>
              <c:layout>
                <c:manualLayout>
                  <c:x val="-4.189542483660131E-2"/>
                  <c:y val="-6.61111111111111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5FC-4467-B62B-99D7529F99F6}"/>
                </c:ext>
              </c:extLst>
            </c:dLbl>
            <c:dLbl>
              <c:idx val="11"/>
              <c:layout>
                <c:manualLayout>
                  <c:x val="-6.2015336318254337E-2"/>
                  <c:y val="-5.717592592592592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5FC-4467-B62B-99D7529F99F6}"/>
                </c:ext>
              </c:extLst>
            </c:dLbl>
            <c:dLbl>
              <c:idx val="12"/>
              <c:layout>
                <c:manualLayout>
                  <c:x val="-5.1938997821350766E-2"/>
                  <c:y val="-4.79166666666666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5FC-4467-B62B-99D7529F99F6}"/>
                </c:ext>
              </c:extLst>
            </c:dLbl>
            <c:numFmt formatCode="0.0%" sourceLinked="0"/>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Gotham" panose="02000504050000020004" pitchFamily="2" charset="0"/>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'Mobility Over Time'!$A$1:$A$14</c:f>
              <c:strCache>
                <c:ptCount val="14"/>
                <c:pt idx="0">
                  <c:v>FY2012</c:v>
                </c:pt>
                <c:pt idx="1">
                  <c:v>FY2013</c:v>
                </c:pt>
                <c:pt idx="2">
                  <c:v>FY2014</c:v>
                </c:pt>
                <c:pt idx="3">
                  <c:v>FY2015</c:v>
                </c:pt>
                <c:pt idx="4">
                  <c:v>FY2016</c:v>
                </c:pt>
                <c:pt idx="5">
                  <c:v>FY2017</c:v>
                </c:pt>
                <c:pt idx="6">
                  <c:v>FY2018</c:v>
                </c:pt>
                <c:pt idx="7">
                  <c:v>FY2019</c:v>
                </c:pt>
                <c:pt idx="8">
                  <c:v>FY2020</c:v>
                </c:pt>
                <c:pt idx="9">
                  <c:v>FY2021</c:v>
                </c:pt>
                <c:pt idx="10">
                  <c:v>FY2022</c:v>
                </c:pt>
                <c:pt idx="11">
                  <c:v>FY2023</c:v>
                </c:pt>
                <c:pt idx="12">
                  <c:v>FY2024</c:v>
                </c:pt>
                <c:pt idx="13">
                  <c:v>FY2025</c:v>
                </c:pt>
              </c:strCache>
            </c:strRef>
          </c:cat>
          <c:val>
            <c:numRef>
              <c:f>'Mobility Over Time'!$B$1:$B$14</c:f>
              <c:numCache>
                <c:formatCode>0.0%</c:formatCode>
                <c:ptCount val="14"/>
                <c:pt idx="0">
                  <c:v>0.95799999999999996</c:v>
                </c:pt>
                <c:pt idx="1">
                  <c:v>0.95899999999999996</c:v>
                </c:pt>
                <c:pt idx="2">
                  <c:v>0.95699999999999996</c:v>
                </c:pt>
                <c:pt idx="3">
                  <c:v>0.95799999999999996</c:v>
                </c:pt>
                <c:pt idx="4">
                  <c:v>0.95699999999999996</c:v>
                </c:pt>
                <c:pt idx="5">
                  <c:v>0.96299999999999997</c:v>
                </c:pt>
                <c:pt idx="6">
                  <c:v>0.95899999999999996</c:v>
                </c:pt>
                <c:pt idx="7">
                  <c:v>0.96799999999999997</c:v>
                </c:pt>
                <c:pt idx="8">
                  <c:v>0.94399999999999995</c:v>
                </c:pt>
                <c:pt idx="9">
                  <c:v>0.95499999999999996</c:v>
                </c:pt>
                <c:pt idx="10">
                  <c:v>0.92100000000000004</c:v>
                </c:pt>
                <c:pt idx="11">
                  <c:v>0.94699999999999995</c:v>
                </c:pt>
                <c:pt idx="12">
                  <c:v>0.94399999999999995</c:v>
                </c:pt>
                <c:pt idx="13">
                  <c:v>0.95799999999999996</c:v>
                </c:pt>
              </c:numCache>
            </c:numRef>
          </c:val>
          <c:smooth val="0"/>
          <c:extLst>
            <c:ext xmlns:c16="http://schemas.microsoft.com/office/drawing/2014/chart" uri="{C3380CC4-5D6E-409C-BE32-E72D297353CC}">
              <c16:uniqueId val="{00000007-25FC-4467-B62B-99D7529F99F6}"/>
            </c:ext>
          </c:extLst>
        </c:ser>
        <c:dLbls>
          <c:dLblPos val="t"/>
          <c:showLegendKey val="0"/>
          <c:showVal val="1"/>
          <c:showCatName val="0"/>
          <c:showSerName val="0"/>
          <c:showPercent val="0"/>
          <c:showBubbleSize val="0"/>
        </c:dLbls>
        <c:marker val="1"/>
        <c:smooth val="0"/>
        <c:axId val="1782651151"/>
        <c:axId val="1775500303"/>
      </c:lineChart>
      <c:catAx>
        <c:axId val="17826511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1775500303"/>
        <c:crosses val="autoZero"/>
        <c:auto val="1"/>
        <c:lblAlgn val="ctr"/>
        <c:lblOffset val="100"/>
        <c:noMultiLvlLbl val="0"/>
      </c:catAx>
      <c:valAx>
        <c:axId val="1775500303"/>
        <c:scaling>
          <c:orientation val="minMax"/>
          <c:max val="1"/>
          <c:min val="0.8"/>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1782651151"/>
        <c:crosses val="autoZero"/>
        <c:crossBetween val="between"/>
        <c:majorUnit val="5.000000000000001E-2"/>
      </c:valAx>
      <c:spPr>
        <a:noFill/>
        <a:ln>
          <a:noFill/>
        </a:ln>
        <a:effectLst/>
      </c:spPr>
    </c:plotArea>
    <c:plotVisOnly val="1"/>
    <c:dispBlanksAs val="gap"/>
    <c:showDLblsOverMax val="0"/>
    <c:extLst/>
  </c:chart>
  <c:spPr>
    <a:solidFill>
      <a:schemeClr val="bg1"/>
    </a:solidFill>
    <a:ln w="9525" cap="flat" cmpd="sng" algn="ctr">
      <a:noFill/>
      <a:round/>
    </a:ln>
    <a:effectLst/>
  </c:spPr>
  <c:txPr>
    <a:bodyPr/>
    <a:lstStyle/>
    <a:p>
      <a:pPr>
        <a:defRPr sz="900">
          <a:latin typeface="Gotham" panose="02000504050000020004" pitchFamily="2" charset="0"/>
        </a:defRPr>
      </a:pPr>
      <a:endParaRPr lang="en-US"/>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080" b="0" i="0" u="none" strike="noStrike" kern="1200" spc="0" baseline="0">
                <a:solidFill>
                  <a:schemeClr val="tx1">
                    <a:lumMod val="65000"/>
                    <a:lumOff val="35000"/>
                  </a:schemeClr>
                </a:solidFill>
                <a:latin typeface="Gotham" panose="02000504050000020004" pitchFamily="2" charset="0"/>
                <a:ea typeface="+mn-ea"/>
                <a:cs typeface="+mn-cs"/>
              </a:defRPr>
            </a:pPr>
            <a:r>
              <a:rPr lang="en-US" dirty="0"/>
              <a:t>Referral Sources Statewide</a:t>
            </a:r>
          </a:p>
        </c:rich>
      </c:tx>
      <c:overlay val="0"/>
      <c:spPr>
        <a:noFill/>
        <a:ln>
          <a:noFill/>
        </a:ln>
        <a:effectLst/>
      </c:spPr>
      <c:txPr>
        <a:bodyPr rot="0" spcFirstLastPara="1" vertOverflow="ellipsis" vert="horz" wrap="square" anchor="ctr" anchorCtr="1"/>
        <a:lstStyle/>
        <a:p>
          <a:pPr>
            <a:defRPr sz="1080" b="0" i="0" u="none" strike="noStrike" kern="1200" spc="0" baseline="0">
              <a:solidFill>
                <a:schemeClr val="tx1">
                  <a:lumMod val="65000"/>
                  <a:lumOff val="35000"/>
                </a:schemeClr>
              </a:solidFill>
              <a:latin typeface="Gotham" panose="02000504050000020004" pitchFamily="2" charset="0"/>
              <a:ea typeface="+mn-ea"/>
              <a:cs typeface="+mn-cs"/>
            </a:defRPr>
          </a:pPr>
          <a:endParaRPr lang="en-US"/>
        </a:p>
      </c:txPr>
    </c:title>
    <c:autoTitleDeleted val="0"/>
    <c:plotArea>
      <c:layout>
        <c:manualLayout>
          <c:layoutTarget val="inner"/>
          <c:xMode val="edge"/>
          <c:yMode val="edge"/>
          <c:x val="0.17789856913047158"/>
          <c:y val="8.0817743709416093E-2"/>
          <c:w val="0.8192036756828398"/>
          <c:h val="0.53222586672587624"/>
        </c:manualLayout>
      </c:layout>
      <c:barChart>
        <c:barDir val="col"/>
        <c:grouping val="clustered"/>
        <c:varyColors val="0"/>
        <c:ser>
          <c:idx val="0"/>
          <c:order val="0"/>
          <c:spPr>
            <a:solidFill>
              <a:schemeClr val="accent1"/>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Gotham" panose="02000504050000020004" pitchFamily="2"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'Referral Source'!$J$17:$J$25</c:f>
              <c:strCache>
                <c:ptCount val="9"/>
                <c:pt idx="0">
                  <c:v>School</c:v>
                </c:pt>
                <c:pt idx="1">
                  <c:v>Self/Family</c:v>
                </c:pt>
                <c:pt idx="2">
                  <c:v>Emergency Department</c:v>
                </c:pt>
                <c:pt idx="3">
                  <c:v>Psychiatric Hospital</c:v>
                </c:pt>
                <c:pt idx="4">
                  <c:v>Other Referral Source</c:v>
                </c:pt>
                <c:pt idx="5">
                  <c:v>Other Community Provider Agency</c:v>
                </c:pt>
                <c:pt idx="6">
                  <c:v>Police</c:v>
                </c:pt>
                <c:pt idx="7">
                  <c:v>Other Program Within Agency</c:v>
                </c:pt>
                <c:pt idx="8">
                  <c:v>Foster Parent</c:v>
                </c:pt>
              </c:strCache>
            </c:strRef>
          </c:cat>
          <c:val>
            <c:numRef>
              <c:f>'Referral Source'!$K$17:$K$25</c:f>
              <c:numCache>
                <c:formatCode>0.0%</c:formatCode>
                <c:ptCount val="9"/>
                <c:pt idx="0">
                  <c:v>0.41499999999999998</c:v>
                </c:pt>
                <c:pt idx="1">
                  <c:v>0.39900000000000002</c:v>
                </c:pt>
                <c:pt idx="2">
                  <c:v>9.4E-2</c:v>
                </c:pt>
                <c:pt idx="3">
                  <c:v>0.03</c:v>
                </c:pt>
                <c:pt idx="4">
                  <c:v>2.5999999999999999E-2</c:v>
                </c:pt>
                <c:pt idx="5">
                  <c:v>0.02</c:v>
                </c:pt>
                <c:pt idx="6">
                  <c:v>7.0000000000000001E-3</c:v>
                </c:pt>
                <c:pt idx="7">
                  <c:v>7.0000000000000001E-3</c:v>
                </c:pt>
                <c:pt idx="8">
                  <c:v>3.0000000000000001E-3</c:v>
                </c:pt>
              </c:numCache>
            </c:numRef>
          </c:val>
          <c:extLst>
            <c:ext xmlns:c16="http://schemas.microsoft.com/office/drawing/2014/chart" uri="{C3380CC4-5D6E-409C-BE32-E72D297353CC}">
              <c16:uniqueId val="{00000000-22EF-4155-AE23-035C42B29E91}"/>
            </c:ext>
          </c:extLst>
        </c:ser>
        <c:dLbls>
          <c:dLblPos val="outEnd"/>
          <c:showLegendKey val="0"/>
          <c:showVal val="1"/>
          <c:showCatName val="0"/>
          <c:showSerName val="0"/>
          <c:showPercent val="0"/>
          <c:showBubbleSize val="0"/>
        </c:dLbls>
        <c:gapWidth val="75"/>
        <c:overlap val="-27"/>
        <c:axId val="1985744735"/>
        <c:axId val="1988238463"/>
      </c:barChart>
      <c:catAx>
        <c:axId val="19857447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1988238463"/>
        <c:crosses val="autoZero"/>
        <c:auto val="1"/>
        <c:lblAlgn val="ctr"/>
        <c:lblOffset val="100"/>
        <c:noMultiLvlLbl val="0"/>
      </c:catAx>
      <c:valAx>
        <c:axId val="1988238463"/>
        <c:scaling>
          <c:orientation val="minMax"/>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1985744735"/>
        <c:crosses val="autoZero"/>
        <c:crossBetween val="between"/>
      </c:valAx>
      <c:spPr>
        <a:noFill/>
        <a:ln>
          <a:noFill/>
        </a:ln>
        <a:effectLst/>
      </c:spPr>
    </c:plotArea>
    <c:plotVisOnly val="1"/>
    <c:dispBlanksAs val="gap"/>
    <c:showDLblsOverMax val="0"/>
    <c:extLst/>
  </c:chart>
  <c:spPr>
    <a:solidFill>
      <a:schemeClr val="bg1"/>
    </a:solidFill>
    <a:ln w="9525" cap="flat" cmpd="sng" algn="ctr">
      <a:noFill/>
      <a:round/>
    </a:ln>
    <a:effectLst/>
  </c:spPr>
  <c:txPr>
    <a:bodyPr/>
    <a:lstStyle/>
    <a:p>
      <a:pPr>
        <a:defRPr sz="900">
          <a:latin typeface="Gotham" panose="02000504050000020004" pitchFamily="2" charset="0"/>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Gotham" panose="02000504050000020004" pitchFamily="2" charset="0"/>
                <a:ea typeface="+mn-ea"/>
                <a:cs typeface="+mn-cs"/>
              </a:defRPr>
            </a:pPr>
            <a:r>
              <a:rPr lang="en-US" dirty="0"/>
              <a:t>Primary Presenting Problem at Intake</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Gotham" panose="02000504050000020004" pitchFamily="2" charset="0"/>
              <a:ea typeface="+mn-ea"/>
              <a:cs typeface="+mn-cs"/>
            </a:defRPr>
          </a:pPr>
          <a:endParaRPr lang="en-US"/>
        </a:p>
      </c:txPr>
    </c:title>
    <c:autoTitleDeleted val="0"/>
    <c:plotArea>
      <c:layout>
        <c:manualLayout>
          <c:layoutTarget val="inner"/>
          <c:xMode val="edge"/>
          <c:yMode val="edge"/>
          <c:x val="0.17789856913047158"/>
          <c:y val="8.0817743709416093E-2"/>
          <c:w val="0.8192036756828398"/>
          <c:h val="0.49263403941895767"/>
        </c:manualLayout>
      </c:layout>
      <c:barChart>
        <c:barDir val="col"/>
        <c:grouping val="clustered"/>
        <c:varyColors val="0"/>
        <c:ser>
          <c:idx val="0"/>
          <c:order val="0"/>
          <c:spPr>
            <a:solidFill>
              <a:schemeClr val="accent2"/>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000" b="0" i="0" u="none" strike="noStrike" kern="1200" baseline="0">
                    <a:solidFill>
                      <a:schemeClr val="tx1">
                        <a:lumMod val="75000"/>
                        <a:lumOff val="25000"/>
                      </a:schemeClr>
                    </a:solidFill>
                    <a:latin typeface="Gotham" panose="02000504050000020004" pitchFamily="2"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'Presenting Problem'!$L$21:$L$28</c:f>
              <c:strCache>
                <c:ptCount val="8"/>
                <c:pt idx="0">
                  <c:v>Harm-Risk of Harm to Self</c:v>
                </c:pt>
                <c:pt idx="1">
                  <c:v>Disruptive Behavior</c:v>
                </c:pt>
                <c:pt idx="2">
                  <c:v>Depression</c:v>
                </c:pt>
                <c:pt idx="3">
                  <c:v>Other</c:v>
                </c:pt>
                <c:pt idx="4">
                  <c:v>Anxiety</c:v>
                </c:pt>
                <c:pt idx="5">
                  <c:v>Family Conflict</c:v>
                </c:pt>
                <c:pt idx="6">
                  <c:v>School Problems</c:v>
                </c:pt>
                <c:pt idx="7">
                  <c:v>Harm/Risk of Harm to Others</c:v>
                </c:pt>
              </c:strCache>
            </c:strRef>
          </c:cat>
          <c:val>
            <c:numRef>
              <c:f>'Presenting Problem'!$M$21:$M$28</c:f>
              <c:numCache>
                <c:formatCode>0.0%</c:formatCode>
                <c:ptCount val="8"/>
                <c:pt idx="0">
                  <c:v>0.30203694931312175</c:v>
                </c:pt>
                <c:pt idx="1">
                  <c:v>0.25532922785409756</c:v>
                </c:pt>
                <c:pt idx="2">
                  <c:v>0.11065845570819517</c:v>
                </c:pt>
                <c:pt idx="3">
                  <c:v>9.6826148744670659E-2</c:v>
                </c:pt>
                <c:pt idx="4">
                  <c:v>7.1814306016106111E-2</c:v>
                </c:pt>
                <c:pt idx="5">
                  <c:v>5.8645191852202745E-2</c:v>
                </c:pt>
                <c:pt idx="6">
                  <c:v>5.428706774040739E-2</c:v>
                </c:pt>
                <c:pt idx="7">
                  <c:v>5.0402652771198486E-2</c:v>
                </c:pt>
              </c:numCache>
            </c:numRef>
          </c:val>
          <c:extLst>
            <c:ext xmlns:c16="http://schemas.microsoft.com/office/drawing/2014/chart" uri="{C3380CC4-5D6E-409C-BE32-E72D297353CC}">
              <c16:uniqueId val="{00000000-C85A-4C78-98D7-B26CFD8A46CE}"/>
            </c:ext>
          </c:extLst>
        </c:ser>
        <c:dLbls>
          <c:dLblPos val="outEnd"/>
          <c:showLegendKey val="0"/>
          <c:showVal val="1"/>
          <c:showCatName val="0"/>
          <c:showSerName val="0"/>
          <c:showPercent val="0"/>
          <c:showBubbleSize val="0"/>
        </c:dLbls>
        <c:gapWidth val="75"/>
        <c:overlap val="-27"/>
        <c:axId val="1985744735"/>
        <c:axId val="1988238463"/>
      </c:barChart>
      <c:catAx>
        <c:axId val="19857447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00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1988238463"/>
        <c:crosses val="autoZero"/>
        <c:auto val="1"/>
        <c:lblAlgn val="ctr"/>
        <c:lblOffset val="100"/>
        <c:noMultiLvlLbl val="0"/>
      </c:catAx>
      <c:valAx>
        <c:axId val="1988238463"/>
        <c:scaling>
          <c:orientation val="minMax"/>
          <c:max val="1"/>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1985744735"/>
        <c:crosses val="autoZero"/>
        <c:crossBetween val="between"/>
      </c:valAx>
      <c:spPr>
        <a:noFill/>
        <a:ln>
          <a:noFill/>
        </a:ln>
        <a:effectLst/>
      </c:spPr>
    </c:plotArea>
    <c:plotVisOnly val="1"/>
    <c:dispBlanksAs val="gap"/>
    <c:showDLblsOverMax val="0"/>
    <c:extLst/>
  </c:chart>
  <c:spPr>
    <a:solidFill>
      <a:schemeClr val="bg1"/>
    </a:solidFill>
    <a:ln w="9525" cap="flat" cmpd="sng" algn="ctr">
      <a:noFill/>
      <a:round/>
    </a:ln>
    <a:effectLst/>
  </c:spPr>
  <c:txPr>
    <a:bodyPr/>
    <a:lstStyle/>
    <a:p>
      <a:pPr>
        <a:defRPr sz="1000">
          <a:latin typeface="Gotham" panose="02000504050000020004" pitchFamily="2" charset="0"/>
        </a:defRPr>
      </a:pPr>
      <a:endParaRPr lang="en-US"/>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60" b="0" i="0" u="none" strike="noStrike" kern="1200" spc="0" baseline="0">
                <a:solidFill>
                  <a:schemeClr val="tx1">
                    <a:lumMod val="65000"/>
                    <a:lumOff val="35000"/>
                  </a:schemeClr>
                </a:solidFill>
                <a:latin typeface="Gotham" panose="02000504050000020004" pitchFamily="2" charset="0"/>
                <a:ea typeface="+mn-ea"/>
                <a:cs typeface="+mn-cs"/>
              </a:defRPr>
            </a:pPr>
            <a:r>
              <a:rPr lang="en-US"/>
              <a:t>Top Diagnosis Categories at Intake</a:t>
            </a:r>
          </a:p>
        </c:rich>
      </c:tx>
      <c:overlay val="0"/>
      <c:spPr>
        <a:noFill/>
        <a:ln>
          <a:noFill/>
        </a:ln>
        <a:effectLst/>
      </c:spPr>
      <c:txPr>
        <a:bodyPr rot="0" spcFirstLastPara="1" vertOverflow="ellipsis" vert="horz" wrap="square" anchor="ctr" anchorCtr="1"/>
        <a:lstStyle/>
        <a:p>
          <a:pPr>
            <a:defRPr sz="1260" b="0" i="0" u="none" strike="noStrike" kern="1200" spc="0" baseline="0">
              <a:solidFill>
                <a:schemeClr val="tx1">
                  <a:lumMod val="65000"/>
                  <a:lumOff val="35000"/>
                </a:schemeClr>
              </a:solidFill>
              <a:latin typeface="Gotham" panose="02000504050000020004" pitchFamily="2" charset="0"/>
              <a:ea typeface="+mn-ea"/>
              <a:cs typeface="+mn-cs"/>
            </a:defRPr>
          </a:pPr>
          <a:endParaRPr lang="en-US"/>
        </a:p>
      </c:txPr>
    </c:title>
    <c:autoTitleDeleted val="0"/>
    <c:plotArea>
      <c:layout>
        <c:manualLayout>
          <c:layoutTarget val="inner"/>
          <c:xMode val="edge"/>
          <c:yMode val="edge"/>
          <c:x val="0.15565091060865099"/>
          <c:y val="0.1287424109675751"/>
          <c:w val="0.79949689775016652"/>
          <c:h val="0.39337723039395422"/>
        </c:manualLayout>
      </c:layout>
      <c:barChart>
        <c:barDir val="col"/>
        <c:grouping val="clustered"/>
        <c:varyColors val="0"/>
        <c:ser>
          <c:idx val="1"/>
          <c:order val="0"/>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050" b="0" i="0" u="none" strike="noStrike" kern="1200" baseline="0">
                    <a:solidFill>
                      <a:schemeClr val="tx1">
                        <a:lumMod val="75000"/>
                        <a:lumOff val="25000"/>
                      </a:schemeClr>
                    </a:solidFill>
                    <a:latin typeface="Gotham" panose="02000504050000020004" pitchFamily="2" charset="0"/>
                    <a:ea typeface="+mn-ea"/>
                    <a:cs typeface="+mn-cs"/>
                  </a:defRPr>
                </a:pPr>
                <a:endParaRPr lang="en-US"/>
              </a:p>
            </c:txPr>
            <c:dLblPos val="outEnd"/>
            <c:showLegendKey val="0"/>
            <c:showVal val="1"/>
            <c:showCatName val="0"/>
            <c:showSerName val="0"/>
            <c:showPercent val="0"/>
            <c:showBubbleSize val="0"/>
            <c:showLeaderLines val="0"/>
            <c:extLst xmlns:c15="http://schemas.microsoft.com/office/drawing/2012/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Diagnosis!$E$2:$E$9</c:f>
              <c:strCache>
                <c:ptCount val="8"/>
                <c:pt idx="0">
                  <c:v>Depressive Disorder</c:v>
                </c:pt>
                <c:pt idx="1">
                  <c:v>Adjustment Disorder</c:v>
                </c:pt>
                <c:pt idx="2">
                  <c:v>Anxiety</c:v>
                </c:pt>
                <c:pt idx="3">
                  <c:v>ADHD</c:v>
                </c:pt>
                <c:pt idx="4">
                  <c:v>Trauma</c:v>
                </c:pt>
                <c:pt idx="5">
                  <c:v>Disruptive Behavior/Conduct Disorder</c:v>
                </c:pt>
                <c:pt idx="6">
                  <c:v>Autism Spectrum Disorder</c:v>
                </c:pt>
                <c:pt idx="7">
                  <c:v>Other</c:v>
                </c:pt>
              </c:strCache>
            </c:strRef>
          </c:cat>
          <c:val>
            <c:numRef>
              <c:f>Diagnosis!$F$2:$F$9</c:f>
              <c:numCache>
                <c:formatCode>0.0%</c:formatCode>
                <c:ptCount val="8"/>
                <c:pt idx="0">
                  <c:v>0.24399999999999999</c:v>
                </c:pt>
                <c:pt idx="1">
                  <c:v>0.16600000000000001</c:v>
                </c:pt>
                <c:pt idx="2">
                  <c:v>0.13800000000000001</c:v>
                </c:pt>
                <c:pt idx="3">
                  <c:v>0.11899999999999999</c:v>
                </c:pt>
                <c:pt idx="4">
                  <c:v>0.11</c:v>
                </c:pt>
                <c:pt idx="5">
                  <c:v>9.8000000000000004E-2</c:v>
                </c:pt>
                <c:pt idx="6">
                  <c:v>6.6000000000000003E-2</c:v>
                </c:pt>
                <c:pt idx="7">
                  <c:v>5.8999999999999941E-2</c:v>
                </c:pt>
              </c:numCache>
            </c:numRef>
          </c:val>
          <c:extLst xmlns:c15="http://schemas.microsoft.com/office/drawing/2012/chart">
            <c:ext xmlns:c16="http://schemas.microsoft.com/office/drawing/2014/chart" uri="{C3380CC4-5D6E-409C-BE32-E72D297353CC}">
              <c16:uniqueId val="{00000000-A6BB-4523-BAB8-731C9449F8D5}"/>
            </c:ext>
          </c:extLst>
        </c:ser>
        <c:dLbls>
          <c:dLblPos val="outEnd"/>
          <c:showLegendKey val="0"/>
          <c:showVal val="1"/>
          <c:showCatName val="0"/>
          <c:showSerName val="0"/>
          <c:showPercent val="0"/>
          <c:showBubbleSize val="0"/>
        </c:dLbls>
        <c:gapWidth val="75"/>
        <c:overlap val="-27"/>
        <c:axId val="840104936"/>
        <c:axId val="840106376"/>
        <c:extLst/>
      </c:barChart>
      <c:catAx>
        <c:axId val="8401049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05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840106376"/>
        <c:crosses val="autoZero"/>
        <c:auto val="1"/>
        <c:lblAlgn val="ctr"/>
        <c:lblOffset val="100"/>
        <c:noMultiLvlLbl val="0"/>
      </c:catAx>
      <c:valAx>
        <c:axId val="840106376"/>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Gotham" panose="02000504050000020004" pitchFamily="2" charset="0"/>
                <a:ea typeface="+mn-ea"/>
                <a:cs typeface="+mn-cs"/>
              </a:defRPr>
            </a:pPr>
            <a:endParaRPr lang="en-US"/>
          </a:p>
        </c:txPr>
        <c:crossAx val="840104936"/>
        <c:crosses val="autoZero"/>
        <c:crossBetween val="between"/>
      </c:valAx>
      <c:spPr>
        <a:noFill/>
        <a:ln>
          <a:noFill/>
        </a:ln>
        <a:effectLst/>
      </c:spPr>
    </c:plotArea>
    <c:plotVisOnly val="1"/>
    <c:dispBlanksAs val="gap"/>
    <c:showDLblsOverMax val="0"/>
    <c:extLst/>
  </c:chart>
  <c:spPr>
    <a:solidFill>
      <a:schemeClr val="bg1"/>
    </a:solidFill>
    <a:ln w="9525" cap="flat" cmpd="sng" algn="ctr">
      <a:noFill/>
      <a:round/>
    </a:ln>
    <a:effectLst/>
  </c:spPr>
  <c:txPr>
    <a:bodyPr/>
    <a:lstStyle/>
    <a:p>
      <a:pPr>
        <a:defRPr sz="1050">
          <a:latin typeface="Gotham" panose="02000504050000020004" pitchFamily="2" charset="0"/>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0896061751146355"/>
          <c:y val="5.6106079225645936E-2"/>
          <c:w val="0.73494015375737609"/>
          <c:h val="0.55898108112208522"/>
        </c:manualLayout>
      </c:layout>
      <c:barChart>
        <c:barDir val="bar"/>
        <c:grouping val="stacked"/>
        <c:varyColors val="0"/>
        <c:ser>
          <c:idx val="0"/>
          <c:order val="0"/>
          <c:tx>
            <c:strRef>
              <c:f>'Basic Demographics'!$E$2</c:f>
              <c:strCache>
                <c:ptCount val="1"/>
                <c:pt idx="0">
                  <c:v>Black (2062)</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Gotham" panose="02000504050000020004"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'Basic Demographics'!$F$1:$G$1</c:f>
              <c:strCache>
                <c:ptCount val="2"/>
                <c:pt idx="0">
                  <c:v>Mobile Crisis Population</c:v>
                </c:pt>
                <c:pt idx="1">
                  <c:v>CT Population (2020)</c:v>
                </c:pt>
              </c:strCache>
            </c:strRef>
          </c:cat>
          <c:val>
            <c:numRef>
              <c:f>'Basic Demographics'!$F$2:$G$2</c:f>
              <c:numCache>
                <c:formatCode>0%</c:formatCode>
                <c:ptCount val="2"/>
                <c:pt idx="0">
                  <c:v>0.17763611302549964</c:v>
                </c:pt>
                <c:pt idx="1">
                  <c:v>0.11</c:v>
                </c:pt>
              </c:numCache>
            </c:numRef>
          </c:val>
          <c:extLst>
            <c:ext xmlns:c16="http://schemas.microsoft.com/office/drawing/2014/chart" uri="{C3380CC4-5D6E-409C-BE32-E72D297353CC}">
              <c16:uniqueId val="{00000000-49AA-4D69-B065-E75DDC93DE7A}"/>
            </c:ext>
          </c:extLst>
        </c:ser>
        <c:ser>
          <c:idx val="1"/>
          <c:order val="1"/>
          <c:tx>
            <c:strRef>
              <c:f>'Basic Demographics'!$E$3</c:f>
              <c:strCache>
                <c:ptCount val="1"/>
                <c:pt idx="0">
                  <c:v>White (4325)</c:v>
                </c:pt>
              </c:strCache>
            </c:strRef>
          </c:tx>
          <c:spPr>
            <a:solidFill>
              <a:srgbClr val="FCB236"/>
            </a:solidFill>
            <a:ln>
              <a:noFill/>
            </a:ln>
            <a:effectLst/>
          </c:spPr>
          <c:invertIfNegative val="0"/>
          <c:dLbls>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Gotham" panose="02000504050000020004"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'Basic Demographics'!$F$1:$G$1</c:f>
              <c:strCache>
                <c:ptCount val="2"/>
                <c:pt idx="0">
                  <c:v>Mobile Crisis Population</c:v>
                </c:pt>
                <c:pt idx="1">
                  <c:v>CT Population (2020)</c:v>
                </c:pt>
              </c:strCache>
            </c:strRef>
          </c:cat>
          <c:val>
            <c:numRef>
              <c:f>'Basic Demographics'!$F$3:$G$3</c:f>
              <c:numCache>
                <c:formatCode>0%</c:formatCode>
                <c:ptCount val="2"/>
                <c:pt idx="0">
                  <c:v>0.37258787043418334</c:v>
                </c:pt>
                <c:pt idx="1">
                  <c:v>0.5</c:v>
                </c:pt>
              </c:numCache>
            </c:numRef>
          </c:val>
          <c:extLst>
            <c:ext xmlns:c16="http://schemas.microsoft.com/office/drawing/2014/chart" uri="{C3380CC4-5D6E-409C-BE32-E72D297353CC}">
              <c16:uniqueId val="{00000001-49AA-4D69-B065-E75DDC93DE7A}"/>
            </c:ext>
          </c:extLst>
        </c:ser>
        <c:ser>
          <c:idx val="2"/>
          <c:order val="2"/>
          <c:tx>
            <c:strRef>
              <c:f>'Basic Demographics'!$E$4</c:f>
              <c:strCache>
                <c:ptCount val="1"/>
                <c:pt idx="0">
                  <c:v>Hispanic (3623)</c:v>
                </c:pt>
              </c:strCache>
            </c:strRef>
          </c:tx>
          <c:spPr>
            <a:solidFill>
              <a:srgbClr val="F05133"/>
            </a:solidFill>
            <a:ln>
              <a:noFill/>
            </a:ln>
            <a:effectLst/>
          </c:spPr>
          <c:invertIfNegative val="0"/>
          <c:dLbls>
            <c:dLbl>
              <c:idx val="1"/>
              <c:layout>
                <c:manualLayout>
                  <c:x val="-2.2792022792022793E-2"/>
                  <c:y val="6.379585326953777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9AA-4D69-B065-E75DDC93DE7A}"/>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Gotham" panose="02000504050000020004"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'Basic Demographics'!$F$1:$G$1</c:f>
              <c:strCache>
                <c:ptCount val="2"/>
                <c:pt idx="0">
                  <c:v>Mobile Crisis Population</c:v>
                </c:pt>
                <c:pt idx="1">
                  <c:v>CT Population (2020)</c:v>
                </c:pt>
              </c:strCache>
            </c:strRef>
          </c:cat>
          <c:val>
            <c:numRef>
              <c:f>'Basic Demographics'!$F$4:$G$4</c:f>
              <c:numCache>
                <c:formatCode>0%</c:formatCode>
                <c:ptCount val="2"/>
                <c:pt idx="0">
                  <c:v>0.31211233631977947</c:v>
                </c:pt>
                <c:pt idx="1">
                  <c:v>0.26</c:v>
                </c:pt>
              </c:numCache>
            </c:numRef>
          </c:val>
          <c:extLst>
            <c:ext xmlns:c16="http://schemas.microsoft.com/office/drawing/2014/chart" uri="{C3380CC4-5D6E-409C-BE32-E72D297353CC}">
              <c16:uniqueId val="{00000003-49AA-4D69-B065-E75DDC93DE7A}"/>
            </c:ext>
          </c:extLst>
        </c:ser>
        <c:ser>
          <c:idx val="3"/>
          <c:order val="3"/>
          <c:tx>
            <c:strRef>
              <c:f>'Basic Demographics'!$E$5</c:f>
              <c:strCache>
                <c:ptCount val="1"/>
                <c:pt idx="0">
                  <c:v>Another Race (260)</c:v>
                </c:pt>
              </c:strCache>
            </c:strRef>
          </c:tx>
          <c:spPr>
            <a:solidFill>
              <a:schemeClr val="accent1"/>
            </a:solidFill>
            <a:ln>
              <a:noFill/>
            </a:ln>
            <a:effectLst/>
          </c:spPr>
          <c:invertIfNegative val="0"/>
          <c:dLbls>
            <c:dLbl>
              <c:idx val="0"/>
              <c:layout>
                <c:manualLayout>
                  <c:x val="-3.3616738078680337E-3"/>
                  <c:y val="2.551834130781505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49AA-4D69-B065-E75DDC93DE7A}"/>
                </c:ext>
              </c:extLst>
            </c:dLbl>
            <c:dLbl>
              <c:idx val="1"/>
              <c:layout>
                <c:manualLayout>
                  <c:x val="-2.4137053790260878E-3"/>
                  <c:y val="-3.222946413994901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9AA-4D69-B065-E75DDC93DE7A}"/>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Gotham" panose="02000504050000020004"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'Basic Demographics'!$F$1:$G$1</c:f>
              <c:strCache>
                <c:ptCount val="2"/>
                <c:pt idx="0">
                  <c:v>Mobile Crisis Population</c:v>
                </c:pt>
                <c:pt idx="1">
                  <c:v>CT Population (2020)</c:v>
                </c:pt>
              </c:strCache>
            </c:strRef>
          </c:cat>
          <c:val>
            <c:numRef>
              <c:f>'Basic Demographics'!$F$5:$G$5</c:f>
              <c:numCache>
                <c:formatCode>0%</c:formatCode>
                <c:ptCount val="2"/>
                <c:pt idx="0">
                  <c:v>2.2398345968297727E-2</c:v>
                </c:pt>
                <c:pt idx="1">
                  <c:v>0.06</c:v>
                </c:pt>
              </c:numCache>
            </c:numRef>
          </c:val>
          <c:extLst>
            <c:ext xmlns:c16="http://schemas.microsoft.com/office/drawing/2014/chart" uri="{C3380CC4-5D6E-409C-BE32-E72D297353CC}">
              <c16:uniqueId val="{00000006-49AA-4D69-B065-E75DDC93DE7A}"/>
            </c:ext>
          </c:extLst>
        </c:ser>
        <c:ser>
          <c:idx val="4"/>
          <c:order val="4"/>
          <c:tx>
            <c:strRef>
              <c:f>'Basic Demographics'!$E$6</c:f>
              <c:strCache>
                <c:ptCount val="1"/>
                <c:pt idx="0">
                  <c:v>Multiracial (398)</c:v>
                </c:pt>
              </c:strCache>
            </c:strRef>
          </c:tx>
          <c:spPr>
            <a:solidFill>
              <a:srgbClr val="077945"/>
            </a:solidFill>
            <a:ln>
              <a:noFill/>
            </a:ln>
            <a:effectLst/>
          </c:spPr>
          <c:invertIfNegative val="0"/>
          <c:dLbls>
            <c:dLbl>
              <c:idx val="0"/>
              <c:layout>
                <c:manualLayout>
                  <c:x val="-1.1695119306667863E-3"/>
                  <c:y val="-3.262881613482519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9AA-4D69-B065-E75DDC93DE7A}"/>
                </c:ext>
              </c:extLst>
            </c:dLbl>
            <c:dLbl>
              <c:idx val="1"/>
              <c:layout>
                <c:manualLayout>
                  <c:x val="1.0959091106519487E-2"/>
                  <c:y val="6.379585326953777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9AA-4D69-B065-E75DDC93DE7A}"/>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Gotham" panose="02000504050000020004"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'Basic Demographics'!$F$1:$G$1</c:f>
              <c:strCache>
                <c:ptCount val="2"/>
                <c:pt idx="0">
                  <c:v>Mobile Crisis Population</c:v>
                </c:pt>
                <c:pt idx="1">
                  <c:v>CT Population (2020)</c:v>
                </c:pt>
              </c:strCache>
            </c:strRef>
          </c:cat>
          <c:val>
            <c:numRef>
              <c:f>'Basic Demographics'!$F$6:$G$6</c:f>
              <c:numCache>
                <c:formatCode>0%</c:formatCode>
                <c:ptCount val="2"/>
                <c:pt idx="0">
                  <c:v>3.4286698828394212E-2</c:v>
                </c:pt>
                <c:pt idx="1">
                  <c:v>7.0000000000000007E-2</c:v>
                </c:pt>
              </c:numCache>
            </c:numRef>
          </c:val>
          <c:extLst>
            <c:ext xmlns:c16="http://schemas.microsoft.com/office/drawing/2014/chart" uri="{C3380CC4-5D6E-409C-BE32-E72D297353CC}">
              <c16:uniqueId val="{00000009-49AA-4D69-B065-E75DDC93DE7A}"/>
            </c:ext>
          </c:extLst>
        </c:ser>
        <c:ser>
          <c:idx val="5"/>
          <c:order val="5"/>
          <c:tx>
            <c:strRef>
              <c:f>'Basic Demographics'!$E$7</c:f>
              <c:strCache>
                <c:ptCount val="1"/>
                <c:pt idx="0">
                  <c:v>Unable to Report/Missing (940)</c:v>
                </c:pt>
              </c:strCache>
            </c:strRef>
          </c:tx>
          <c:spPr>
            <a:solidFill>
              <a:srgbClr val="CB3D47"/>
            </a:solidFill>
            <a:ln>
              <a:noFill/>
            </a:ln>
            <a:effectLst/>
          </c:spPr>
          <c:invertIfNegative val="0"/>
          <c:dLbls>
            <c:dLbl>
              <c:idx val="0"/>
              <c:layout>
                <c:manualLayout>
                  <c:x val="5.58105450493888E-3"/>
                  <c:y val="6.379585326953748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49AA-4D69-B065-E75DDC93DE7A}"/>
                </c:ext>
              </c:extLst>
            </c:dLbl>
            <c:spPr>
              <a:noFill/>
              <a:ln>
                <a:noFill/>
              </a:ln>
              <a:effectLst/>
            </c:spPr>
            <c:txPr>
              <a:bodyPr rot="0" spcFirstLastPara="1" vertOverflow="ellipsis" vert="horz" wrap="square" anchor="ctr" anchorCtr="1"/>
              <a:lstStyle/>
              <a:p>
                <a:pPr>
                  <a:defRPr sz="1050" b="1" i="0" u="none" strike="noStrike" kern="1200" baseline="0">
                    <a:solidFill>
                      <a:schemeClr val="bg1"/>
                    </a:solidFill>
                    <a:latin typeface="Gotham" panose="02000504050000020004"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'Basic Demographics'!$F$1:$G$1</c:f>
              <c:strCache>
                <c:ptCount val="2"/>
                <c:pt idx="0">
                  <c:v>Mobile Crisis Population</c:v>
                </c:pt>
                <c:pt idx="1">
                  <c:v>CT Population (2020)</c:v>
                </c:pt>
              </c:strCache>
            </c:strRef>
          </c:cat>
          <c:val>
            <c:numRef>
              <c:f>'Basic Demographics'!$F$7:$G$7</c:f>
              <c:numCache>
                <c:formatCode>General</c:formatCode>
                <c:ptCount val="2"/>
                <c:pt idx="0" formatCode="0%">
                  <c:v>8.0978635423845619E-2</c:v>
                </c:pt>
              </c:numCache>
            </c:numRef>
          </c:val>
          <c:extLst>
            <c:ext xmlns:c16="http://schemas.microsoft.com/office/drawing/2014/chart" uri="{C3380CC4-5D6E-409C-BE32-E72D297353CC}">
              <c16:uniqueId val="{0000000B-49AA-4D69-B065-E75DDC93DE7A}"/>
            </c:ext>
          </c:extLst>
        </c:ser>
        <c:dLbls>
          <c:dLblPos val="ctr"/>
          <c:showLegendKey val="0"/>
          <c:showVal val="1"/>
          <c:showCatName val="0"/>
          <c:showSerName val="0"/>
          <c:showPercent val="0"/>
          <c:showBubbleSize val="0"/>
        </c:dLbls>
        <c:gapWidth val="50"/>
        <c:overlap val="100"/>
        <c:axId val="452331344"/>
        <c:axId val="452329376"/>
      </c:barChart>
      <c:catAx>
        <c:axId val="4523313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Gotham" panose="02000504050000020004" pitchFamily="2" charset="0"/>
                <a:ea typeface="+mn-ea"/>
                <a:cs typeface="+mn-cs"/>
              </a:defRPr>
            </a:pPr>
            <a:endParaRPr lang="en-US"/>
          </a:p>
        </c:txPr>
        <c:crossAx val="452329376"/>
        <c:crosses val="autoZero"/>
        <c:auto val="1"/>
        <c:lblAlgn val="ctr"/>
        <c:lblOffset val="100"/>
        <c:noMultiLvlLbl val="0"/>
      </c:catAx>
      <c:valAx>
        <c:axId val="452329376"/>
        <c:scaling>
          <c:orientation val="minMax"/>
          <c:max val="1"/>
        </c:scaling>
        <c:delete val="0"/>
        <c:axPos val="b"/>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Gotham" panose="02000504050000020004" pitchFamily="2" charset="0"/>
                <a:ea typeface="+mn-ea"/>
                <a:cs typeface="+mn-cs"/>
              </a:defRPr>
            </a:pPr>
            <a:endParaRPr lang="en-US"/>
          </a:p>
        </c:txPr>
        <c:crossAx val="452331344"/>
        <c:crosses val="autoZero"/>
        <c:crossBetween val="between"/>
      </c:valAx>
      <c:spPr>
        <a:noFill/>
        <a:ln>
          <a:noFill/>
        </a:ln>
        <a:effectLst/>
      </c:spPr>
    </c:plotArea>
    <c:legend>
      <c:legendPos val="b"/>
      <c:layout>
        <c:manualLayout>
          <c:xMode val="edge"/>
          <c:yMode val="edge"/>
          <c:x val="0"/>
          <c:y val="0.74261497914420449"/>
          <c:w val="1"/>
          <c:h val="0.25529392557987662"/>
        </c:manualLayout>
      </c:layout>
      <c:overlay val="0"/>
      <c:spPr>
        <a:noFill/>
        <a:ln>
          <a:noFill/>
        </a:ln>
        <a:effectLst/>
      </c:spPr>
      <c:txPr>
        <a:bodyPr rot="0" spcFirstLastPara="1" vertOverflow="ellipsis" vert="horz" wrap="square" anchor="ctr" anchorCtr="1"/>
        <a:lstStyle/>
        <a:p>
          <a:pPr>
            <a:defRPr sz="1050" b="0" i="0" u="none" strike="noStrike" kern="1200" baseline="0">
              <a:solidFill>
                <a:sysClr val="windowText" lastClr="000000"/>
              </a:solidFill>
              <a:latin typeface="Gotham" panose="02000504050000020004" pitchFamily="2" charset="0"/>
              <a:ea typeface="+mn-ea"/>
              <a:cs typeface="+mn-cs"/>
            </a:defRPr>
          </a:pPr>
          <a:endParaRPr lang="en-US"/>
        </a:p>
      </c:txPr>
    </c:legend>
    <c:plotVisOnly val="1"/>
    <c:dispBlanksAs val="gap"/>
    <c:showDLblsOverMax val="0"/>
  </c:chart>
  <c:spPr>
    <a:solidFill>
      <a:schemeClr val="bg1"/>
    </a:solidFill>
    <a:ln w="9525" cap="flat" cmpd="sng" algn="ctr">
      <a:noFill/>
      <a:round/>
    </a:ln>
    <a:effectLst/>
  </c:spPr>
  <c:txPr>
    <a:bodyPr/>
    <a:lstStyle/>
    <a:p>
      <a:pPr>
        <a:defRPr sz="1050" b="0">
          <a:solidFill>
            <a:sysClr val="windowText" lastClr="000000"/>
          </a:solidFill>
          <a:latin typeface="Gotham" panose="02000504050000020004" pitchFamily="2" charset="0"/>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0.08226</cdr:x>
      <cdr:y>0.70494</cdr:y>
    </cdr:from>
    <cdr:to>
      <cdr:x>0.9816</cdr:x>
      <cdr:y>0.70494</cdr:y>
    </cdr:to>
    <cdr:cxnSp macro="">
      <cdr:nvCxnSpPr>
        <cdr:cNvPr id="5" name="Straight Connector 4">
          <a:extLst xmlns:a="http://schemas.openxmlformats.org/drawingml/2006/main">
            <a:ext uri="{FF2B5EF4-FFF2-40B4-BE49-F238E27FC236}">
              <a16:creationId xmlns:a16="http://schemas.microsoft.com/office/drawing/2014/main" id="{DA019CCB-A1E2-630A-0A6E-D77B467296E2}"/>
            </a:ext>
          </a:extLst>
        </cdr:cNvPr>
        <cdr:cNvCxnSpPr/>
      </cdr:nvCxnSpPr>
      <cdr:spPr>
        <a:xfrm xmlns:a="http://schemas.openxmlformats.org/drawingml/2006/main">
          <a:off x="467943" y="2513697"/>
          <a:ext cx="5115853" cy="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drawings/drawing2.xml><?xml version="1.0" encoding="utf-8"?>
<c:userShapes xmlns:c="http://schemas.openxmlformats.org/drawingml/2006/chart">
  <cdr:relSizeAnchor xmlns:cdr="http://schemas.openxmlformats.org/drawingml/2006/chartDrawing">
    <cdr:from>
      <cdr:x>0.07357</cdr:x>
      <cdr:y>0.48402</cdr:y>
    </cdr:from>
    <cdr:to>
      <cdr:x>0.97226</cdr:x>
      <cdr:y>0.48402</cdr:y>
    </cdr:to>
    <cdr:cxnSp macro="">
      <cdr:nvCxnSpPr>
        <cdr:cNvPr id="3" name="Straight Connector 2">
          <a:extLst xmlns:a="http://schemas.openxmlformats.org/drawingml/2006/main">
            <a:ext uri="{FF2B5EF4-FFF2-40B4-BE49-F238E27FC236}">
              <a16:creationId xmlns:a16="http://schemas.microsoft.com/office/drawing/2014/main" id="{A8066319-523E-6F81-DD6E-B3263585063D}"/>
            </a:ext>
          </a:extLst>
        </cdr:cNvPr>
        <cdr:cNvCxnSpPr/>
      </cdr:nvCxnSpPr>
      <cdr:spPr>
        <a:xfrm xmlns:a="http://schemas.openxmlformats.org/drawingml/2006/main">
          <a:off x="428836" y="1582260"/>
          <a:ext cx="5238734" cy="0"/>
        </a:xfrm>
        <a:prstGeom xmlns:a="http://schemas.openxmlformats.org/drawingml/2006/main" prst="line">
          <a:avLst/>
        </a:prstGeom>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8" name="Picture 1037" descr="thumb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5" y="0"/>
            <a:ext cx="12199925" cy="5409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3"/>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BD6AB3-F53A-456E-AB9A-BA0810FC67DD}" type="slidenum">
              <a:rPr lang="en-US" smtClean="0"/>
              <a:t>‹#›</a:t>
            </a:fld>
            <a:endParaRPr lang="en-US" dirty="0"/>
          </a:p>
        </p:txBody>
      </p:sp>
      <p:sp>
        <p:nvSpPr>
          <p:cNvPr id="9" name="Rectangle 8"/>
          <p:cNvSpPr/>
          <p:nvPr/>
        </p:nvSpPr>
        <p:spPr>
          <a:xfrm>
            <a:off x="-7925" y="5409027"/>
            <a:ext cx="12199925" cy="1448973"/>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183846" y="5409027"/>
            <a:ext cx="10263761" cy="1384995"/>
          </a:xfrm>
          <a:prstGeom prst="rect">
            <a:avLst/>
          </a:prstGeom>
          <a:noFill/>
        </p:spPr>
        <p:txBody>
          <a:bodyPr wrap="square" rtlCol="0">
            <a:spAutoFit/>
          </a:bodyPr>
          <a:lstStyle/>
          <a:p>
            <a:r>
              <a:rPr lang="en-US" sz="2800" b="1" i="1" dirty="0">
                <a:solidFill>
                  <a:schemeClr val="bg1"/>
                </a:solidFill>
              </a:rPr>
              <a:t>MOBILE</a:t>
            </a:r>
            <a:r>
              <a:rPr lang="en-US" sz="2800" b="1" i="1" baseline="0" dirty="0">
                <a:solidFill>
                  <a:schemeClr val="bg1"/>
                </a:solidFill>
              </a:rPr>
              <a:t> CRISIS INTERVENTION SERVICES</a:t>
            </a:r>
          </a:p>
          <a:p>
            <a:r>
              <a:rPr lang="en-US" sz="2800" b="1" i="0" baseline="0" dirty="0">
                <a:solidFill>
                  <a:schemeClr val="bg1"/>
                </a:solidFill>
              </a:rPr>
              <a:t>A Community-Based Option for Serving Children with Mental and Behavioral Health Needs</a:t>
            </a:r>
            <a:endParaRPr lang="en-US" sz="2800" b="1" i="0" dirty="0">
              <a:solidFill>
                <a:schemeClr val="bg1"/>
              </a:solidFill>
            </a:endParaRPr>
          </a:p>
        </p:txBody>
      </p:sp>
      <p:sp>
        <p:nvSpPr>
          <p:cNvPr id="13" name="Rectangle 12"/>
          <p:cNvSpPr/>
          <p:nvPr/>
        </p:nvSpPr>
        <p:spPr>
          <a:xfrm>
            <a:off x="10241280" y="6310312"/>
            <a:ext cx="730127" cy="3993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descr="C:\Users\ktheriault\AppData\Local\Microsoft\Windows\INetCache\Content.Word\ct21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250659" y="6329640"/>
            <a:ext cx="730127" cy="360680"/>
          </a:xfrm>
          <a:prstGeom prst="rect">
            <a:avLst/>
          </a:prstGeom>
          <a:noFill/>
          <a:ln>
            <a:noFill/>
          </a:ln>
        </p:spPr>
      </p:pic>
      <p:pic>
        <p:nvPicPr>
          <p:cNvPr id="12" name="Picture 11" descr="United Way Logos | United Way of SW Missouri &amp; SE Kansas"/>
          <p:cNvPicPr/>
          <p:nvPr/>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01961" y="6310312"/>
            <a:ext cx="959485" cy="408940"/>
          </a:xfrm>
          <a:prstGeom prst="rect">
            <a:avLst/>
          </a:prstGeom>
          <a:noFill/>
          <a:ln>
            <a:noFill/>
          </a:ln>
        </p:spPr>
      </p:pic>
      <p:pic>
        <p:nvPicPr>
          <p:cNvPr id="14" name="Picture 1037" descr="thumb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25" y="0"/>
            <a:ext cx="12199925" cy="5409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p:cNvSpPr/>
          <p:nvPr userDrawn="1"/>
        </p:nvSpPr>
        <p:spPr>
          <a:xfrm>
            <a:off x="-7925" y="5409027"/>
            <a:ext cx="12199925" cy="1448973"/>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p:cNvSpPr txBox="1"/>
          <p:nvPr userDrawn="1"/>
        </p:nvSpPr>
        <p:spPr>
          <a:xfrm>
            <a:off x="183846" y="5409027"/>
            <a:ext cx="10263761" cy="1384995"/>
          </a:xfrm>
          <a:prstGeom prst="rect">
            <a:avLst/>
          </a:prstGeom>
          <a:noFill/>
        </p:spPr>
        <p:txBody>
          <a:bodyPr wrap="square" rtlCol="0">
            <a:spAutoFit/>
          </a:bodyPr>
          <a:lstStyle/>
          <a:p>
            <a:r>
              <a:rPr lang="en-US" sz="2800" b="1" i="1" dirty="0">
                <a:solidFill>
                  <a:schemeClr val="bg1"/>
                </a:solidFill>
              </a:rPr>
              <a:t>MOBILE</a:t>
            </a:r>
            <a:r>
              <a:rPr lang="en-US" sz="2800" b="1" i="1" baseline="0" dirty="0">
                <a:solidFill>
                  <a:schemeClr val="bg1"/>
                </a:solidFill>
              </a:rPr>
              <a:t> CRISIS INTERVENTION SERVICES</a:t>
            </a:r>
          </a:p>
          <a:p>
            <a:r>
              <a:rPr lang="en-US" sz="2800" b="1" i="0" baseline="0" dirty="0">
                <a:solidFill>
                  <a:schemeClr val="bg1"/>
                </a:solidFill>
              </a:rPr>
              <a:t>A Community-Based Option for Serving Children with Mental and Behavioral Health Needs</a:t>
            </a:r>
            <a:endParaRPr lang="en-US" sz="2800" b="1" i="0" dirty="0">
              <a:solidFill>
                <a:schemeClr val="bg1"/>
              </a:solidFill>
            </a:endParaRPr>
          </a:p>
        </p:txBody>
      </p:sp>
      <p:sp>
        <p:nvSpPr>
          <p:cNvPr id="17" name="Rectangle 16"/>
          <p:cNvSpPr/>
          <p:nvPr userDrawn="1"/>
        </p:nvSpPr>
        <p:spPr>
          <a:xfrm>
            <a:off x="10241280" y="6310312"/>
            <a:ext cx="730127" cy="3993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descr="C:\Users\ktheriault\AppData\Local\Microsoft\Windows\INetCache\Content.Word\ct211.png"/>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250659" y="6329640"/>
            <a:ext cx="730127" cy="360680"/>
          </a:xfrm>
          <a:prstGeom prst="rect">
            <a:avLst/>
          </a:prstGeom>
          <a:noFill/>
          <a:ln>
            <a:noFill/>
          </a:ln>
        </p:spPr>
      </p:pic>
      <p:pic>
        <p:nvPicPr>
          <p:cNvPr id="19" name="Picture 18" descr="United Way Logos | United Way of SW Missouri &amp; SE Kansas"/>
          <p:cNvPicPr/>
          <p:nvPr userDrawn="1"/>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01961" y="6310312"/>
            <a:ext cx="959485" cy="408940"/>
          </a:xfrm>
          <a:prstGeom prst="rect">
            <a:avLst/>
          </a:prstGeom>
          <a:noFill/>
          <a:ln>
            <a:noFill/>
          </a:ln>
        </p:spPr>
      </p:pic>
    </p:spTree>
    <p:extLst>
      <p:ext uri="{BB962C8B-B14F-4D97-AF65-F5344CB8AC3E}">
        <p14:creationId xmlns:p14="http://schemas.microsoft.com/office/powerpoint/2010/main" val="3257436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BD6AB3-F53A-456E-AB9A-BA0810FC67DD}" type="slidenum">
              <a:rPr lang="en-US" smtClean="0"/>
              <a:t>‹#›</a:t>
            </a:fld>
            <a:endParaRPr lang="en-US" dirty="0"/>
          </a:p>
        </p:txBody>
      </p:sp>
    </p:spTree>
    <p:extLst>
      <p:ext uri="{BB962C8B-B14F-4D97-AF65-F5344CB8AC3E}">
        <p14:creationId xmlns:p14="http://schemas.microsoft.com/office/powerpoint/2010/main" val="3987207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BD6AB3-F53A-456E-AB9A-BA0810FC67DD}" type="slidenum">
              <a:rPr lang="en-US" smtClean="0"/>
              <a:t>‹#›</a:t>
            </a:fld>
            <a:endParaRPr lang="en-US" dirty="0"/>
          </a:p>
        </p:txBody>
      </p:sp>
    </p:spTree>
    <p:extLst>
      <p:ext uri="{BB962C8B-B14F-4D97-AF65-F5344CB8AC3E}">
        <p14:creationId xmlns:p14="http://schemas.microsoft.com/office/powerpoint/2010/main" val="1701921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1037" descr="thumb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25" y="0"/>
            <a:ext cx="12199925" cy="5409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Date Placeholder 3"/>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BD6AB3-F53A-456E-AB9A-BA0810FC67DD}" type="slidenum">
              <a:rPr lang="en-US" smtClean="0"/>
              <a:t>‹#›</a:t>
            </a:fld>
            <a:endParaRPr lang="en-US" dirty="0"/>
          </a:p>
        </p:txBody>
      </p:sp>
      <p:sp>
        <p:nvSpPr>
          <p:cNvPr id="9" name="Rectangle 8"/>
          <p:cNvSpPr/>
          <p:nvPr userDrawn="1"/>
        </p:nvSpPr>
        <p:spPr>
          <a:xfrm>
            <a:off x="-7925" y="5409027"/>
            <a:ext cx="12199925" cy="1448973"/>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userDrawn="1"/>
        </p:nvSpPr>
        <p:spPr>
          <a:xfrm>
            <a:off x="183846" y="5409027"/>
            <a:ext cx="10263761" cy="1384995"/>
          </a:xfrm>
          <a:prstGeom prst="rect">
            <a:avLst/>
          </a:prstGeom>
          <a:noFill/>
        </p:spPr>
        <p:txBody>
          <a:bodyPr wrap="square" rtlCol="0">
            <a:spAutoFit/>
          </a:bodyPr>
          <a:lstStyle/>
          <a:p>
            <a:r>
              <a:rPr lang="en-US" sz="2800" b="1" i="1" dirty="0">
                <a:solidFill>
                  <a:schemeClr val="bg1"/>
                </a:solidFill>
              </a:rPr>
              <a:t>MOBILE</a:t>
            </a:r>
            <a:r>
              <a:rPr lang="en-US" sz="2800" b="1" i="1" baseline="0" dirty="0">
                <a:solidFill>
                  <a:schemeClr val="bg1"/>
                </a:solidFill>
              </a:rPr>
              <a:t> CRISIS INTERVENTION SERVICES</a:t>
            </a:r>
          </a:p>
          <a:p>
            <a:r>
              <a:rPr lang="en-US" sz="2800" b="1" i="0" baseline="0" dirty="0">
                <a:solidFill>
                  <a:schemeClr val="bg1"/>
                </a:solidFill>
              </a:rPr>
              <a:t>A Community-Based Option for Serving Children with Mental and Behavioral Health Needs</a:t>
            </a:r>
            <a:endParaRPr lang="en-US" sz="2800" b="1" i="0" dirty="0">
              <a:solidFill>
                <a:schemeClr val="bg1"/>
              </a:solidFill>
            </a:endParaRPr>
          </a:p>
        </p:txBody>
      </p:sp>
      <p:sp>
        <p:nvSpPr>
          <p:cNvPr id="13" name="Rectangle 12"/>
          <p:cNvSpPr/>
          <p:nvPr userDrawn="1"/>
        </p:nvSpPr>
        <p:spPr>
          <a:xfrm>
            <a:off x="10241280" y="6310312"/>
            <a:ext cx="730127" cy="39933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descr="C:\Users\ktheriault\AppData\Local\Microsoft\Windows\INetCache\Content.Word\ct211.png"/>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250659" y="6329640"/>
            <a:ext cx="730127" cy="360680"/>
          </a:xfrm>
          <a:prstGeom prst="rect">
            <a:avLst/>
          </a:prstGeom>
          <a:noFill/>
          <a:ln>
            <a:noFill/>
          </a:ln>
        </p:spPr>
      </p:pic>
      <p:pic>
        <p:nvPicPr>
          <p:cNvPr id="12" name="Picture 11" descr="United Way Logos | United Way of SW Missouri &amp; SE Kansas"/>
          <p:cNvPicPr/>
          <p:nvPr userDrawn="1"/>
        </p:nvPicPr>
        <p:blipFill>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01961" y="6310312"/>
            <a:ext cx="959485" cy="408940"/>
          </a:xfrm>
          <a:prstGeom prst="rect">
            <a:avLst/>
          </a:prstGeom>
          <a:noFill/>
          <a:ln>
            <a:noFill/>
          </a:ln>
        </p:spPr>
      </p:pic>
    </p:spTree>
    <p:extLst>
      <p:ext uri="{BB962C8B-B14F-4D97-AF65-F5344CB8AC3E}">
        <p14:creationId xmlns:p14="http://schemas.microsoft.com/office/powerpoint/2010/main" val="4016155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825625"/>
            <a:ext cx="10515600" cy="3843655"/>
          </a:xfrm>
        </p:spPr>
        <p:txBody>
          <a:bodyPr/>
          <a:lstStyle>
            <a:lvl1pPr marL="228600" indent="-228600">
              <a:buClr>
                <a:schemeClr val="accent2"/>
              </a:buClr>
              <a:buFont typeface="Wingdings" panose="05000000000000000000" pitchFamily="2" charset="2"/>
              <a:buChar char="§"/>
              <a:defRPr/>
            </a:lvl1pPr>
            <a:lvl2pPr marL="685800" indent="-228600">
              <a:buClr>
                <a:schemeClr val="accent2"/>
              </a:buClr>
              <a:buFont typeface="Wingdings" panose="05000000000000000000" pitchFamily="2" charset="2"/>
              <a:buChar char="§"/>
              <a:defRPr/>
            </a:lvl2pPr>
            <a:lvl3pPr marL="1143000" indent="-228600">
              <a:buClr>
                <a:schemeClr val="accent2"/>
              </a:buClr>
              <a:buFont typeface="Wingdings" panose="05000000000000000000" pitchFamily="2" charset="2"/>
              <a:buChar char="§"/>
              <a:defRPr/>
            </a:lvl3pPr>
            <a:lvl4pPr marL="1600200" indent="-228600">
              <a:buClr>
                <a:schemeClr val="accent2"/>
              </a:buClr>
              <a:buFont typeface="Wingdings" panose="05000000000000000000" pitchFamily="2" charset="2"/>
              <a:buChar char="§"/>
              <a:defRPr/>
            </a:lvl4pPr>
            <a:lvl5pPr marL="2057400" indent="-228600">
              <a:buClr>
                <a:schemeClr val="accent2"/>
              </a:buClr>
              <a:buFont typeface="Wingdings" panose="05000000000000000000" pitchFamily="2" charset="2"/>
              <a:buChar cha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BD6AB3-F53A-456E-AB9A-BA0810FC67DD}" type="slidenum">
              <a:rPr lang="en-US" smtClean="0"/>
              <a:t>‹#›</a:t>
            </a:fld>
            <a:endParaRPr lang="en-US" dirty="0"/>
          </a:p>
        </p:txBody>
      </p:sp>
      <p:sp>
        <p:nvSpPr>
          <p:cNvPr id="7" name="Rectangle 6"/>
          <p:cNvSpPr/>
          <p:nvPr/>
        </p:nvSpPr>
        <p:spPr>
          <a:xfrm>
            <a:off x="838200" y="323557"/>
            <a:ext cx="11353800" cy="1378634"/>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41009" y="350092"/>
            <a:ext cx="10986868" cy="1325563"/>
          </a:xfrm>
        </p:spPr>
        <p:txBody>
          <a:bodyPr/>
          <a:lstStyle>
            <a:lvl1pPr algn="l">
              <a:defRPr b="1">
                <a:solidFill>
                  <a:schemeClr val="bg1"/>
                </a:solidFill>
                <a:latin typeface="+mn-lt"/>
              </a:defRPr>
            </a:lvl1pPr>
          </a:lstStyle>
          <a:p>
            <a:r>
              <a:rPr lang="en-US"/>
              <a:t>Click to edit Master title style</a:t>
            </a:r>
            <a:endParaRPr lang="en-US" dirty="0"/>
          </a:p>
        </p:txBody>
      </p:sp>
      <p:sp>
        <p:nvSpPr>
          <p:cNvPr id="9" name="Rectangle 8"/>
          <p:cNvSpPr/>
          <p:nvPr/>
        </p:nvSpPr>
        <p:spPr>
          <a:xfrm>
            <a:off x="0" y="5978769"/>
            <a:ext cx="12192000" cy="879230"/>
          </a:xfrm>
          <a:prstGeom prst="rect">
            <a:avLst/>
          </a:prstGeom>
          <a:gradFill flip="none" rotWithShape="1">
            <a:gsLst>
              <a:gs pos="20000">
                <a:schemeClr val="bg1"/>
              </a:gs>
              <a:gs pos="74000">
                <a:schemeClr val="accent2"/>
              </a:gs>
              <a:gs pos="83000">
                <a:schemeClr val="accent2"/>
              </a:gs>
              <a:gs pos="10000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i="1" dirty="0"/>
          </a:p>
        </p:txBody>
      </p:sp>
      <p:pic>
        <p:nvPicPr>
          <p:cNvPr id="13" name="Picture 1037" descr="thumb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39313" y="5770562"/>
            <a:ext cx="2452687" cy="108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13"/>
          <p:cNvSpPr txBox="1"/>
          <p:nvPr/>
        </p:nvSpPr>
        <p:spPr>
          <a:xfrm>
            <a:off x="7772400" y="6290588"/>
            <a:ext cx="1966913" cy="861774"/>
          </a:xfrm>
          <a:prstGeom prst="rect">
            <a:avLst/>
          </a:prstGeom>
          <a:noFill/>
        </p:spPr>
        <p:txBody>
          <a:bodyPr wrap="square" rtlCol="0" anchor="b">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i="1" dirty="0">
                <a:solidFill>
                  <a:schemeClr val="bg1"/>
                </a:solidFill>
              </a:rPr>
              <a:t>Dial</a:t>
            </a:r>
            <a:r>
              <a:rPr lang="en-US" sz="3200" b="1" i="1" baseline="0" dirty="0">
                <a:solidFill>
                  <a:schemeClr val="bg1"/>
                </a:solidFill>
              </a:rPr>
              <a:t> 2-1-1</a:t>
            </a:r>
            <a:endParaRPr lang="en-US" sz="3200" b="1" i="1" dirty="0">
              <a:solidFill>
                <a:schemeClr val="bg1"/>
              </a:solidFill>
            </a:endParaRPr>
          </a:p>
          <a:p>
            <a:endParaRPr lang="en-US" dirty="0"/>
          </a:p>
        </p:txBody>
      </p:sp>
      <p:sp>
        <p:nvSpPr>
          <p:cNvPr id="11" name="Rectangle 10"/>
          <p:cNvSpPr/>
          <p:nvPr userDrawn="1"/>
        </p:nvSpPr>
        <p:spPr>
          <a:xfrm>
            <a:off x="838200" y="323557"/>
            <a:ext cx="11353800" cy="1378634"/>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0" y="5978769"/>
            <a:ext cx="12192000" cy="879230"/>
          </a:xfrm>
          <a:prstGeom prst="rect">
            <a:avLst/>
          </a:prstGeom>
          <a:gradFill flip="none" rotWithShape="1">
            <a:gsLst>
              <a:gs pos="20000">
                <a:schemeClr val="bg1"/>
              </a:gs>
              <a:gs pos="74000">
                <a:schemeClr val="accent2"/>
              </a:gs>
              <a:gs pos="83000">
                <a:schemeClr val="accent2"/>
              </a:gs>
              <a:gs pos="100000">
                <a:schemeClr val="accent2"/>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i="1" dirty="0"/>
          </a:p>
        </p:txBody>
      </p:sp>
      <p:pic>
        <p:nvPicPr>
          <p:cNvPr id="15" name="Picture 1037" descr="thumbs"/>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739313" y="5770562"/>
            <a:ext cx="2452687" cy="108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Box 15"/>
          <p:cNvSpPr txBox="1"/>
          <p:nvPr userDrawn="1"/>
        </p:nvSpPr>
        <p:spPr>
          <a:xfrm>
            <a:off x="7772400" y="6290588"/>
            <a:ext cx="1966913" cy="861774"/>
          </a:xfrm>
          <a:prstGeom prst="rect">
            <a:avLst/>
          </a:prstGeom>
          <a:noFill/>
        </p:spPr>
        <p:txBody>
          <a:bodyPr wrap="square" rtlCol="0" anchor="b">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i="1" dirty="0">
                <a:solidFill>
                  <a:schemeClr val="bg1"/>
                </a:solidFill>
              </a:rPr>
              <a:t>Dial</a:t>
            </a:r>
            <a:r>
              <a:rPr lang="en-US" sz="3200" b="1" i="1" baseline="0" dirty="0">
                <a:solidFill>
                  <a:schemeClr val="bg1"/>
                </a:solidFill>
              </a:rPr>
              <a:t> 2-1-1</a:t>
            </a:r>
            <a:endParaRPr lang="en-US" sz="3200" b="1" i="1" dirty="0">
              <a:solidFill>
                <a:schemeClr val="bg1"/>
              </a:solidFill>
            </a:endParaRPr>
          </a:p>
          <a:p>
            <a:endParaRPr lang="en-US" dirty="0"/>
          </a:p>
        </p:txBody>
      </p:sp>
    </p:spTree>
    <p:extLst>
      <p:ext uri="{BB962C8B-B14F-4D97-AF65-F5344CB8AC3E}">
        <p14:creationId xmlns:p14="http://schemas.microsoft.com/office/powerpoint/2010/main" val="3490069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2BD6AB3-F53A-456E-AB9A-BA0810FC67DD}" type="slidenum">
              <a:rPr lang="en-US" smtClean="0"/>
              <a:t>‹#›</a:t>
            </a:fld>
            <a:endParaRPr lang="en-US" dirty="0"/>
          </a:p>
        </p:txBody>
      </p:sp>
    </p:spTree>
    <p:extLst>
      <p:ext uri="{BB962C8B-B14F-4D97-AF65-F5344CB8AC3E}">
        <p14:creationId xmlns:p14="http://schemas.microsoft.com/office/powerpoint/2010/main" val="3605748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BD6AB3-F53A-456E-AB9A-BA0810FC67DD}" type="slidenum">
              <a:rPr lang="en-US" smtClean="0"/>
              <a:t>‹#›</a:t>
            </a:fld>
            <a:endParaRPr lang="en-US" dirty="0"/>
          </a:p>
        </p:txBody>
      </p:sp>
    </p:spTree>
    <p:extLst>
      <p:ext uri="{BB962C8B-B14F-4D97-AF65-F5344CB8AC3E}">
        <p14:creationId xmlns:p14="http://schemas.microsoft.com/office/powerpoint/2010/main" val="2895955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2BD6AB3-F53A-456E-AB9A-BA0810FC67DD}" type="slidenum">
              <a:rPr lang="en-US" smtClean="0"/>
              <a:t>‹#›</a:t>
            </a:fld>
            <a:endParaRPr lang="en-US" dirty="0"/>
          </a:p>
        </p:txBody>
      </p:sp>
    </p:spTree>
    <p:extLst>
      <p:ext uri="{BB962C8B-B14F-4D97-AF65-F5344CB8AC3E}">
        <p14:creationId xmlns:p14="http://schemas.microsoft.com/office/powerpoint/2010/main" val="1850049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2BD6AB3-F53A-456E-AB9A-BA0810FC67DD}" type="slidenum">
              <a:rPr lang="en-US" smtClean="0"/>
              <a:t>‹#›</a:t>
            </a:fld>
            <a:endParaRPr lang="en-US" dirty="0"/>
          </a:p>
        </p:txBody>
      </p:sp>
    </p:spTree>
    <p:extLst>
      <p:ext uri="{BB962C8B-B14F-4D97-AF65-F5344CB8AC3E}">
        <p14:creationId xmlns:p14="http://schemas.microsoft.com/office/powerpoint/2010/main" val="3337032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2BD6AB3-F53A-456E-AB9A-BA0810FC67DD}" type="slidenum">
              <a:rPr lang="en-US" smtClean="0"/>
              <a:t>‹#›</a:t>
            </a:fld>
            <a:endParaRPr lang="en-US" dirty="0"/>
          </a:p>
        </p:txBody>
      </p:sp>
    </p:spTree>
    <p:extLst>
      <p:ext uri="{BB962C8B-B14F-4D97-AF65-F5344CB8AC3E}">
        <p14:creationId xmlns:p14="http://schemas.microsoft.com/office/powerpoint/2010/main" val="3382215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BD6AB3-F53A-456E-AB9A-BA0810FC67DD}" type="slidenum">
              <a:rPr lang="en-US" smtClean="0"/>
              <a:t>‹#›</a:t>
            </a:fld>
            <a:endParaRPr lang="en-US" dirty="0"/>
          </a:p>
        </p:txBody>
      </p:sp>
    </p:spTree>
    <p:extLst>
      <p:ext uri="{BB962C8B-B14F-4D97-AF65-F5344CB8AC3E}">
        <p14:creationId xmlns:p14="http://schemas.microsoft.com/office/powerpoint/2010/main" val="207980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0ED98D5-19CC-4425-BEA6-3D7C3750589D}" type="datetimeFigureOut">
              <a:rPr lang="en-US" smtClean="0"/>
              <a:t>1/30/2026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2BD6AB3-F53A-456E-AB9A-BA0810FC67DD}" type="slidenum">
              <a:rPr lang="en-US" smtClean="0"/>
              <a:t>‹#›</a:t>
            </a:fld>
            <a:endParaRPr lang="en-US" dirty="0"/>
          </a:p>
        </p:txBody>
      </p:sp>
    </p:spTree>
    <p:extLst>
      <p:ext uri="{BB962C8B-B14F-4D97-AF65-F5344CB8AC3E}">
        <p14:creationId xmlns:p14="http://schemas.microsoft.com/office/powerpoint/2010/main" val="2435907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ED98D5-19CC-4425-BEA6-3D7C3750589D}" type="datetimeFigureOut">
              <a:rPr lang="en-US" smtClean="0"/>
              <a:t>1/30/2026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BD6AB3-F53A-456E-AB9A-BA0810FC67DD}" type="slidenum">
              <a:rPr lang="en-US" smtClean="0"/>
              <a:t>‹#›</a:t>
            </a:fld>
            <a:endParaRPr lang="en-US" dirty="0"/>
          </a:p>
        </p:txBody>
      </p:sp>
    </p:spTree>
    <p:extLst>
      <p:ext uri="{BB962C8B-B14F-4D97-AF65-F5344CB8AC3E}">
        <p14:creationId xmlns:p14="http://schemas.microsoft.com/office/powerpoint/2010/main" val="8880439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4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4545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US" dirty="0"/>
          </a:p>
          <a:p>
            <a:r>
              <a:rPr lang="en-US" dirty="0"/>
              <a:t>All 211 calls are handled by a single statewide call center implemented by 211/United Way for a seamless coordination with the Mobile Crisis service providers.</a:t>
            </a:r>
          </a:p>
          <a:p>
            <a:endParaRPr lang="en-US" dirty="0"/>
          </a:p>
          <a:p>
            <a:r>
              <a:rPr lang="en-US" dirty="0"/>
              <a:t>The 211 caller will be connected to a Contact Specialist who quickly gathers initial information and then transfers the caller directly to a local Mobile Crisis clinician who can then respond to the location of the child within 45 minutes.</a:t>
            </a:r>
          </a:p>
          <a:p>
            <a:endParaRPr lang="en-US" dirty="0"/>
          </a:p>
        </p:txBody>
      </p:sp>
      <p:sp>
        <p:nvSpPr>
          <p:cNvPr id="3" name="Title 2"/>
          <p:cNvSpPr>
            <a:spLocks noGrp="1"/>
          </p:cNvSpPr>
          <p:nvPr>
            <p:ph type="title"/>
          </p:nvPr>
        </p:nvSpPr>
        <p:spPr/>
        <p:txBody>
          <a:bodyPr/>
          <a:lstStyle/>
          <a:p>
            <a:r>
              <a:rPr lang="en-US" dirty="0"/>
              <a:t>How Do You Access Mobile Crisis Services?</a:t>
            </a:r>
          </a:p>
        </p:txBody>
      </p:sp>
    </p:spTree>
    <p:extLst>
      <p:ext uri="{BB962C8B-B14F-4D97-AF65-F5344CB8AC3E}">
        <p14:creationId xmlns:p14="http://schemas.microsoft.com/office/powerpoint/2010/main" val="14544803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Calls can be made to the Mobile Crisis 211 Call Center any time of day and any day of the week, weekends and holidays included. </a:t>
            </a:r>
          </a:p>
          <a:p>
            <a:pPr marL="0" indent="0">
              <a:buNone/>
            </a:pPr>
            <a:endParaRPr lang="en-US" dirty="0"/>
          </a:p>
          <a:p>
            <a:r>
              <a:rPr lang="en-US" dirty="0"/>
              <a:t>Trained mental health clinicians are available </a:t>
            </a:r>
            <a:r>
              <a:rPr lang="en-US" b="1" dirty="0"/>
              <a:t>24 hours per day, 7 days per week, 365 days per year</a:t>
            </a:r>
            <a:r>
              <a:rPr lang="en-US" dirty="0"/>
              <a:t>, to go to the child’s location for a face-to-face evaluation within 45 minutes. </a:t>
            </a:r>
          </a:p>
          <a:p>
            <a:endParaRPr lang="en-US" dirty="0"/>
          </a:p>
        </p:txBody>
      </p:sp>
      <p:sp>
        <p:nvSpPr>
          <p:cNvPr id="3" name="Title 2"/>
          <p:cNvSpPr>
            <a:spLocks noGrp="1"/>
          </p:cNvSpPr>
          <p:nvPr>
            <p:ph type="title"/>
          </p:nvPr>
        </p:nvSpPr>
        <p:spPr/>
        <p:txBody>
          <a:bodyPr/>
          <a:lstStyle/>
          <a:p>
            <a:r>
              <a:rPr lang="en-US" dirty="0"/>
              <a:t>When is Mobile Crisis Available?</a:t>
            </a:r>
          </a:p>
        </p:txBody>
      </p:sp>
    </p:spTree>
    <p:extLst>
      <p:ext uri="{BB962C8B-B14F-4D97-AF65-F5344CB8AC3E}">
        <p14:creationId xmlns:p14="http://schemas.microsoft.com/office/powerpoint/2010/main" val="2309762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a:t>You should call if you feel that a child, under the age of 18, is in a crisis that is too difficult for you to handle. Examples of these are: </a:t>
            </a:r>
          </a:p>
          <a:p>
            <a:pPr lvl="1"/>
            <a:r>
              <a:rPr lang="en-US" dirty="0"/>
              <a:t>A child who is expressing thoughts about suicide </a:t>
            </a:r>
          </a:p>
          <a:p>
            <a:pPr lvl="1"/>
            <a:r>
              <a:rPr lang="en-US" dirty="0"/>
              <a:t>A child who is depressed, anxious, and/or struggling with managing their emotions</a:t>
            </a:r>
          </a:p>
          <a:p>
            <a:pPr lvl="1"/>
            <a:r>
              <a:rPr lang="en-US" dirty="0"/>
              <a:t>A child who is aggressive and/or making threats to harm or kill others</a:t>
            </a:r>
          </a:p>
          <a:p>
            <a:pPr lvl="1"/>
            <a:r>
              <a:rPr lang="en-US" dirty="0"/>
              <a:t>A child who is destroying property, breaking the law, and/or engaging in other risky or out-of-control behaviors</a:t>
            </a:r>
          </a:p>
          <a:p>
            <a:pPr lvl="1"/>
            <a:r>
              <a:rPr lang="en-US" dirty="0"/>
              <a:t>A child who has suffered a traumatic event or situation</a:t>
            </a:r>
          </a:p>
          <a:p>
            <a:pPr lvl="1"/>
            <a:r>
              <a:rPr lang="en-US" dirty="0"/>
              <a:t>Any behavioral health, mental health, or substance use crises involving a youth</a:t>
            </a:r>
          </a:p>
          <a:p>
            <a:endParaRPr lang="en-US" dirty="0"/>
          </a:p>
        </p:txBody>
      </p:sp>
      <p:sp>
        <p:nvSpPr>
          <p:cNvPr id="3" name="Title 2"/>
          <p:cNvSpPr>
            <a:spLocks noGrp="1"/>
          </p:cNvSpPr>
          <p:nvPr>
            <p:ph type="title"/>
          </p:nvPr>
        </p:nvSpPr>
        <p:spPr/>
        <p:txBody>
          <a:bodyPr/>
          <a:lstStyle/>
          <a:p>
            <a:r>
              <a:rPr lang="en-US" dirty="0"/>
              <a:t>When To Call Mobile Crisis?</a:t>
            </a:r>
          </a:p>
        </p:txBody>
      </p:sp>
    </p:spTree>
    <p:extLst>
      <p:ext uri="{BB962C8B-B14F-4D97-AF65-F5344CB8AC3E}">
        <p14:creationId xmlns:p14="http://schemas.microsoft.com/office/powerpoint/2010/main" val="29332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Call 211-1-1 for Mobile Crisis when:</a:t>
            </a:r>
          </a:p>
          <a:p>
            <a:pPr marL="0" indent="0">
              <a:buNone/>
            </a:pPr>
            <a:endParaRPr lang="en-US" dirty="0"/>
          </a:p>
          <a:p>
            <a:pPr lvl="1"/>
            <a:r>
              <a:rPr lang="en-US" dirty="0"/>
              <a:t>You have already called the police. Calling the police does not exclude a Mobile Crisis response.  </a:t>
            </a:r>
          </a:p>
          <a:p>
            <a:endParaRPr lang="en-US" dirty="0"/>
          </a:p>
          <a:p>
            <a:pPr lvl="1"/>
            <a:r>
              <a:rPr lang="en-US" dirty="0"/>
              <a:t>Mobile crisis can respond to a situation with police assistance or after police have stabilized a situation. </a:t>
            </a:r>
          </a:p>
          <a:p>
            <a:endParaRPr lang="en-US" dirty="0"/>
          </a:p>
        </p:txBody>
      </p:sp>
      <p:sp>
        <p:nvSpPr>
          <p:cNvPr id="3" name="Title 2"/>
          <p:cNvSpPr>
            <a:spLocks noGrp="1"/>
          </p:cNvSpPr>
          <p:nvPr>
            <p:ph type="title"/>
          </p:nvPr>
        </p:nvSpPr>
        <p:spPr/>
        <p:txBody>
          <a:bodyPr/>
          <a:lstStyle/>
          <a:p>
            <a:r>
              <a:rPr lang="en-US" dirty="0"/>
              <a:t>When To Call Mobile Crisis?</a:t>
            </a:r>
          </a:p>
        </p:txBody>
      </p:sp>
    </p:spTree>
    <p:extLst>
      <p:ext uri="{BB962C8B-B14F-4D97-AF65-F5344CB8AC3E}">
        <p14:creationId xmlns:p14="http://schemas.microsoft.com/office/powerpoint/2010/main" val="27606234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B790430-06FC-4298-B4DC-1BF8240AAD74}"/>
              </a:ext>
            </a:extLst>
          </p:cNvPr>
          <p:cNvSpPr>
            <a:spLocks noGrp="1"/>
          </p:cNvSpPr>
          <p:nvPr>
            <p:ph idx="1"/>
          </p:nvPr>
        </p:nvSpPr>
        <p:spPr>
          <a:xfrm>
            <a:off x="838200" y="1825625"/>
            <a:ext cx="10515600" cy="4232275"/>
          </a:xfrm>
        </p:spPr>
        <p:txBody>
          <a:bodyPr>
            <a:normAutofit fontScale="85000" lnSpcReduction="20000"/>
          </a:bodyPr>
          <a:lstStyle/>
          <a:p>
            <a:r>
              <a:rPr lang="en-US" b="1" dirty="0"/>
              <a:t>UCC</a:t>
            </a:r>
            <a:r>
              <a:rPr lang="en-US" dirty="0"/>
              <a:t> provides walk-in (no appointment necessary) care to children and teens experiencing an urgent mental health or behavioral crisis</a:t>
            </a:r>
          </a:p>
          <a:p>
            <a:r>
              <a:rPr lang="en-US" b="1" dirty="0"/>
              <a:t>UCC </a:t>
            </a:r>
            <a:r>
              <a:rPr lang="en-US" dirty="0"/>
              <a:t>is not an Emergency Department</a:t>
            </a:r>
          </a:p>
          <a:p>
            <a:r>
              <a:rPr lang="en-US" b="1" dirty="0"/>
              <a:t>UCC offers</a:t>
            </a:r>
          </a:p>
          <a:p>
            <a:pPr lvl="1"/>
            <a:r>
              <a:rPr lang="en-US" dirty="0"/>
              <a:t>Crisis stabilization support</a:t>
            </a:r>
          </a:p>
          <a:p>
            <a:pPr lvl="1"/>
            <a:r>
              <a:rPr lang="en-US" dirty="0"/>
              <a:t>Comprehensive mental health assessments</a:t>
            </a:r>
          </a:p>
          <a:p>
            <a:pPr lvl="1"/>
            <a:r>
              <a:rPr lang="en-US" dirty="0"/>
              <a:t>Collaborative safety planning</a:t>
            </a:r>
          </a:p>
          <a:p>
            <a:pPr lvl="1"/>
            <a:r>
              <a:rPr lang="en-US" dirty="0"/>
              <a:t>Connection and coordination with ongoing mental health</a:t>
            </a:r>
          </a:p>
          <a:p>
            <a:pPr lvl="1"/>
            <a:r>
              <a:rPr lang="en-US" dirty="0"/>
              <a:t>Short-term medication services (only if required and urgently needed)</a:t>
            </a:r>
          </a:p>
          <a:p>
            <a:r>
              <a:rPr lang="en-US" b="1" dirty="0"/>
              <a:t>UCC goals</a:t>
            </a:r>
          </a:p>
          <a:p>
            <a:pPr lvl="1"/>
            <a:r>
              <a:rPr lang="en-US" dirty="0"/>
              <a:t>de-escalate</a:t>
            </a:r>
          </a:p>
          <a:p>
            <a:pPr lvl="1"/>
            <a:r>
              <a:rPr lang="en-US" dirty="0"/>
              <a:t>complete the evaluation</a:t>
            </a:r>
          </a:p>
          <a:p>
            <a:pPr lvl="1"/>
            <a:r>
              <a:rPr lang="en-US" dirty="0"/>
              <a:t>connect youth &amp; family to services in under 24 hours</a:t>
            </a:r>
          </a:p>
        </p:txBody>
      </p:sp>
      <p:sp>
        <p:nvSpPr>
          <p:cNvPr id="3" name="Title 2">
            <a:extLst>
              <a:ext uri="{FF2B5EF4-FFF2-40B4-BE49-F238E27FC236}">
                <a16:creationId xmlns:a16="http://schemas.microsoft.com/office/drawing/2014/main" id="{387722EC-E3A8-4E39-B89C-676A2C80B258}"/>
              </a:ext>
            </a:extLst>
          </p:cNvPr>
          <p:cNvSpPr>
            <a:spLocks noGrp="1"/>
          </p:cNvSpPr>
          <p:nvPr>
            <p:ph type="title"/>
          </p:nvPr>
        </p:nvSpPr>
        <p:spPr/>
        <p:txBody>
          <a:bodyPr/>
          <a:lstStyle/>
          <a:p>
            <a:r>
              <a:rPr lang="en-US" dirty="0"/>
              <a:t>What is an Urgent Crisis Center?</a:t>
            </a:r>
          </a:p>
        </p:txBody>
      </p:sp>
    </p:spTree>
    <p:extLst>
      <p:ext uri="{BB962C8B-B14F-4D97-AF65-F5344CB8AC3E}">
        <p14:creationId xmlns:p14="http://schemas.microsoft.com/office/powerpoint/2010/main" val="3216167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F88757B-25CD-440B-85BC-FAEC8EF9C5C3}"/>
              </a:ext>
            </a:extLst>
          </p:cNvPr>
          <p:cNvSpPr>
            <a:spLocks noGrp="1"/>
          </p:cNvSpPr>
          <p:nvPr>
            <p:ph idx="1"/>
          </p:nvPr>
        </p:nvSpPr>
        <p:spPr/>
        <p:txBody>
          <a:bodyPr/>
          <a:lstStyle/>
          <a:p>
            <a:r>
              <a:rPr lang="en-US" dirty="0"/>
              <a:t>A child is displaying any of the previously mentioned crises and:</a:t>
            </a:r>
          </a:p>
          <a:p>
            <a:pPr marL="0" indent="0">
              <a:buNone/>
            </a:pPr>
            <a:endParaRPr lang="en-US" dirty="0"/>
          </a:p>
          <a:p>
            <a:pPr lvl="1"/>
            <a:r>
              <a:rPr lang="en-US" dirty="0"/>
              <a:t>The family prefers a UCC </a:t>
            </a:r>
          </a:p>
          <a:p>
            <a:pPr lvl="1"/>
            <a:r>
              <a:rPr lang="en-US" dirty="0"/>
              <a:t>Family isn’t comfortable with a clinician in their home</a:t>
            </a:r>
          </a:p>
          <a:p>
            <a:pPr lvl="1"/>
            <a:r>
              <a:rPr lang="en-US" dirty="0"/>
              <a:t>Medical assessment by a Registered Nurse or psychiatric provider would be beneficial</a:t>
            </a:r>
          </a:p>
          <a:p>
            <a:endParaRPr lang="en-US" dirty="0"/>
          </a:p>
        </p:txBody>
      </p:sp>
      <p:sp>
        <p:nvSpPr>
          <p:cNvPr id="3" name="Title 2">
            <a:extLst>
              <a:ext uri="{FF2B5EF4-FFF2-40B4-BE49-F238E27FC236}">
                <a16:creationId xmlns:a16="http://schemas.microsoft.com/office/drawing/2014/main" id="{75ABA2F3-8228-49D8-9970-57D1C54A620D}"/>
              </a:ext>
            </a:extLst>
          </p:cNvPr>
          <p:cNvSpPr>
            <a:spLocks noGrp="1"/>
          </p:cNvSpPr>
          <p:nvPr>
            <p:ph type="title"/>
          </p:nvPr>
        </p:nvSpPr>
        <p:spPr/>
        <p:txBody>
          <a:bodyPr/>
          <a:lstStyle/>
          <a:p>
            <a:r>
              <a:rPr lang="en-US" dirty="0"/>
              <a:t>When To Go To An Urgent Crisis Center?</a:t>
            </a:r>
          </a:p>
        </p:txBody>
      </p:sp>
    </p:spTree>
    <p:extLst>
      <p:ext uri="{BB962C8B-B14F-4D97-AF65-F5344CB8AC3E}">
        <p14:creationId xmlns:p14="http://schemas.microsoft.com/office/powerpoint/2010/main" val="2051484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Call the police and/or emergency department when:</a:t>
            </a:r>
          </a:p>
          <a:p>
            <a:endParaRPr lang="en-US" dirty="0"/>
          </a:p>
          <a:p>
            <a:pPr lvl="1"/>
            <a:r>
              <a:rPr lang="en-US" dirty="0"/>
              <a:t>Immediate safety cannot be maintained</a:t>
            </a:r>
          </a:p>
          <a:p>
            <a:pPr lvl="1"/>
            <a:endParaRPr lang="en-US" dirty="0"/>
          </a:p>
          <a:p>
            <a:pPr lvl="1"/>
            <a:r>
              <a:rPr lang="en-US" dirty="0"/>
              <a:t>The child needs immediate police intervention  (weapons involved, serious assault, etc.) </a:t>
            </a:r>
          </a:p>
          <a:p>
            <a:endParaRPr lang="en-US" dirty="0"/>
          </a:p>
          <a:p>
            <a:pPr lvl="1"/>
            <a:r>
              <a:rPr lang="en-US" dirty="0"/>
              <a:t>The child needs immediate medical attention (overdosed, currently intoxicated, seriously injured, etc.)</a:t>
            </a:r>
          </a:p>
          <a:p>
            <a:endParaRPr lang="en-US" dirty="0"/>
          </a:p>
          <a:p>
            <a:pPr lvl="1"/>
            <a:r>
              <a:rPr lang="en-US" dirty="0"/>
              <a:t>Mobile Crisis can respond to a situation with police assistance or after police have stabilized a situation. Calling the police does not exclude a mobile crisis response.</a:t>
            </a:r>
          </a:p>
          <a:p>
            <a:endParaRPr lang="en-US" dirty="0"/>
          </a:p>
        </p:txBody>
      </p:sp>
      <p:sp>
        <p:nvSpPr>
          <p:cNvPr id="3" name="Title 2"/>
          <p:cNvSpPr>
            <a:spLocks noGrp="1"/>
          </p:cNvSpPr>
          <p:nvPr>
            <p:ph type="title"/>
          </p:nvPr>
        </p:nvSpPr>
        <p:spPr/>
        <p:txBody>
          <a:bodyPr/>
          <a:lstStyle/>
          <a:p>
            <a:r>
              <a:rPr lang="en-US" dirty="0"/>
              <a:t>When To Call the Police or the ED?</a:t>
            </a:r>
          </a:p>
        </p:txBody>
      </p:sp>
    </p:spTree>
    <p:extLst>
      <p:ext uri="{BB962C8B-B14F-4D97-AF65-F5344CB8AC3E}">
        <p14:creationId xmlns:p14="http://schemas.microsoft.com/office/powerpoint/2010/main" val="3506165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Response Options: </a:t>
            </a:r>
          </a:p>
          <a:p>
            <a:endParaRPr lang="en-US" dirty="0"/>
          </a:p>
          <a:p>
            <a:pPr lvl="1"/>
            <a:r>
              <a:rPr lang="en-US" dirty="0"/>
              <a:t>Mobile:  </a:t>
            </a:r>
          </a:p>
          <a:p>
            <a:pPr lvl="2"/>
            <a:r>
              <a:rPr lang="en-US" dirty="0"/>
              <a:t>A crisis clinician will meet with the child in their home, the school or community within forty-five minutes of receiving the call to conduct an assessment.</a:t>
            </a:r>
          </a:p>
          <a:p>
            <a:endParaRPr lang="en-US" dirty="0"/>
          </a:p>
          <a:p>
            <a:pPr lvl="1"/>
            <a:r>
              <a:rPr lang="en-US" dirty="0"/>
              <a:t>Deferred Mobile:  </a:t>
            </a:r>
          </a:p>
          <a:p>
            <a:pPr lvl="2"/>
            <a:r>
              <a:rPr lang="en-US" dirty="0"/>
              <a:t>A mobile response that is scheduled for a later time (For example when the child arrives home from school).</a:t>
            </a:r>
          </a:p>
          <a:p>
            <a:endParaRPr lang="en-US" dirty="0"/>
          </a:p>
        </p:txBody>
      </p:sp>
      <p:sp>
        <p:nvSpPr>
          <p:cNvPr id="3" name="Title 2"/>
          <p:cNvSpPr>
            <a:spLocks noGrp="1"/>
          </p:cNvSpPr>
          <p:nvPr>
            <p:ph type="title"/>
          </p:nvPr>
        </p:nvSpPr>
        <p:spPr/>
        <p:txBody>
          <a:bodyPr/>
          <a:lstStyle/>
          <a:p>
            <a:r>
              <a:rPr lang="en-US" dirty="0"/>
              <a:t>What Types of Responses are There for a Call to 211/Mobile Crisis?</a:t>
            </a:r>
          </a:p>
        </p:txBody>
      </p:sp>
    </p:spTree>
    <p:extLst>
      <p:ext uri="{BB962C8B-B14F-4D97-AF65-F5344CB8AC3E}">
        <p14:creationId xmlns:p14="http://schemas.microsoft.com/office/powerpoint/2010/main" val="2924900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Response Options: </a:t>
            </a:r>
          </a:p>
          <a:p>
            <a:endParaRPr lang="en-US" dirty="0"/>
          </a:p>
          <a:p>
            <a:pPr lvl="1"/>
            <a:r>
              <a:rPr lang="en-US" dirty="0"/>
              <a:t>Non-Mobile:  </a:t>
            </a:r>
          </a:p>
          <a:p>
            <a:pPr lvl="2"/>
            <a:r>
              <a:rPr lang="en-US" dirty="0"/>
              <a:t>Phone support is available 24 hours per day, 365 days per year. A mobile response can be requested during this contact.</a:t>
            </a:r>
          </a:p>
          <a:p>
            <a:endParaRPr lang="en-US" dirty="0"/>
          </a:p>
        </p:txBody>
      </p:sp>
      <p:sp>
        <p:nvSpPr>
          <p:cNvPr id="3" name="Title 2"/>
          <p:cNvSpPr>
            <a:spLocks noGrp="1"/>
          </p:cNvSpPr>
          <p:nvPr>
            <p:ph type="title"/>
          </p:nvPr>
        </p:nvSpPr>
        <p:spPr/>
        <p:txBody>
          <a:bodyPr/>
          <a:lstStyle/>
          <a:p>
            <a:r>
              <a:rPr lang="en-US" dirty="0"/>
              <a:t>What Types of Responses are There for a Call to 211/Mobile Crisis?</a:t>
            </a:r>
          </a:p>
        </p:txBody>
      </p:sp>
    </p:spTree>
    <p:extLst>
      <p:ext uri="{BB962C8B-B14F-4D97-AF65-F5344CB8AC3E}">
        <p14:creationId xmlns:p14="http://schemas.microsoft.com/office/powerpoint/2010/main" val="4017976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The Mobile Crisis Clinician will:</a:t>
            </a:r>
          </a:p>
          <a:p>
            <a:pPr lvl="1"/>
            <a:r>
              <a:rPr lang="en-US" dirty="0"/>
              <a:t>Address the child’s crisis to deescalate it</a:t>
            </a:r>
          </a:p>
          <a:p>
            <a:pPr lvl="1"/>
            <a:r>
              <a:rPr lang="en-US" dirty="0"/>
              <a:t>Develop a Crisis Safety Plan for the child and family</a:t>
            </a:r>
          </a:p>
          <a:p>
            <a:pPr lvl="1"/>
            <a:r>
              <a:rPr lang="en-US" dirty="0"/>
              <a:t>Connect the child, as needed, with mental/behavioral health service resources within the community</a:t>
            </a:r>
          </a:p>
          <a:p>
            <a:pPr lvl="1"/>
            <a:r>
              <a:rPr lang="en-US" dirty="0"/>
              <a:t>Collect brief information on the child</a:t>
            </a:r>
          </a:p>
          <a:p>
            <a:endParaRPr lang="en-US" dirty="0"/>
          </a:p>
          <a:p>
            <a:r>
              <a:rPr lang="en-US" dirty="0"/>
              <a:t>If needed following the initial crisis visit, the clinician and other members of the Mobile Crisis team can meet with the child and family for up to six weeks.</a:t>
            </a:r>
          </a:p>
          <a:p>
            <a:endParaRPr lang="en-US" dirty="0"/>
          </a:p>
        </p:txBody>
      </p:sp>
      <p:sp>
        <p:nvSpPr>
          <p:cNvPr id="3" name="Title 2"/>
          <p:cNvSpPr>
            <a:spLocks noGrp="1"/>
          </p:cNvSpPr>
          <p:nvPr>
            <p:ph type="title"/>
          </p:nvPr>
        </p:nvSpPr>
        <p:spPr/>
        <p:txBody>
          <a:bodyPr/>
          <a:lstStyle/>
          <a:p>
            <a:r>
              <a:rPr lang="en-US" dirty="0"/>
              <a:t>What Happens When Mobile Crisis Meets With the Child?</a:t>
            </a:r>
          </a:p>
        </p:txBody>
      </p:sp>
    </p:spTree>
    <p:extLst>
      <p:ext uri="{BB962C8B-B14F-4D97-AF65-F5344CB8AC3E}">
        <p14:creationId xmlns:p14="http://schemas.microsoft.com/office/powerpoint/2010/main" val="40764218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a:t>Mobile Crisis Intervention Services (Mobile Crisis), formerly Emergency Mobile Psychiatric Services – EMPS, is the same service just with a new name.</a:t>
            </a:r>
          </a:p>
          <a:p>
            <a:endParaRPr lang="en-US" dirty="0"/>
          </a:p>
          <a:p>
            <a:r>
              <a:rPr lang="en-US" dirty="0"/>
              <a:t>Mobile Crisis is a state-wide, community based and family supportive clinical intervention service for children &amp; adolescents experiencing a behavioral or mental health crisis.</a:t>
            </a:r>
          </a:p>
          <a:p>
            <a:endParaRPr lang="en-US" dirty="0"/>
          </a:p>
          <a:p>
            <a:r>
              <a:rPr lang="en-US" dirty="0"/>
              <a:t>Mobile Crisis provides rapid emergency crisis stabilization for children and their families as well as short-term follow-up care and connection to other services.</a:t>
            </a:r>
          </a:p>
          <a:p>
            <a:endParaRPr lang="en-US" dirty="0"/>
          </a:p>
        </p:txBody>
      </p:sp>
      <p:sp>
        <p:nvSpPr>
          <p:cNvPr id="2" name="Title 1"/>
          <p:cNvSpPr>
            <a:spLocks noGrp="1"/>
          </p:cNvSpPr>
          <p:nvPr>
            <p:ph type="title"/>
          </p:nvPr>
        </p:nvSpPr>
        <p:spPr/>
        <p:txBody>
          <a:bodyPr/>
          <a:lstStyle/>
          <a:p>
            <a:r>
              <a:rPr lang="en-US" dirty="0"/>
              <a:t>What is Mobile Crisis Intervention Services (Mobile Crisis)?</a:t>
            </a:r>
          </a:p>
        </p:txBody>
      </p:sp>
    </p:spTree>
    <p:extLst>
      <p:ext uri="{BB962C8B-B14F-4D97-AF65-F5344CB8AC3E}">
        <p14:creationId xmlns:p14="http://schemas.microsoft.com/office/powerpoint/2010/main" val="699924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Clinicians are available by phone to address the child’s crisis, with the goal of stabilizing the child, by discussing options with the caller for dealing with the crisis including:</a:t>
            </a:r>
          </a:p>
          <a:p>
            <a:pPr lvl="1"/>
            <a:r>
              <a:rPr lang="en-US" dirty="0"/>
              <a:t>Speaking directly with the child if appropriate.</a:t>
            </a:r>
          </a:p>
          <a:p>
            <a:pPr lvl="1"/>
            <a:r>
              <a:rPr lang="en-US" dirty="0"/>
              <a:t>Discussing steps the caller can take to address the crisis.</a:t>
            </a:r>
          </a:p>
          <a:p>
            <a:pPr lvl="1"/>
            <a:r>
              <a:rPr lang="en-US" dirty="0"/>
              <a:t>Arranging to have a Mobile Crisis clinician go to the child’s location if needed. </a:t>
            </a:r>
          </a:p>
          <a:p>
            <a:pPr lvl="1"/>
            <a:r>
              <a:rPr lang="en-US" dirty="0"/>
              <a:t>Identifying other resources in the community to support the child.</a:t>
            </a:r>
          </a:p>
          <a:p>
            <a:endParaRPr lang="en-US" dirty="0"/>
          </a:p>
        </p:txBody>
      </p:sp>
      <p:sp>
        <p:nvSpPr>
          <p:cNvPr id="3" name="Title 2"/>
          <p:cNvSpPr>
            <a:spLocks noGrp="1"/>
          </p:cNvSpPr>
          <p:nvPr>
            <p:ph type="title"/>
          </p:nvPr>
        </p:nvSpPr>
        <p:spPr/>
        <p:txBody>
          <a:bodyPr/>
          <a:lstStyle/>
          <a:p>
            <a:r>
              <a:rPr lang="en-US" dirty="0"/>
              <a:t>What Happens When a 211 Clinician Talks to the Child on the Phone?</a:t>
            </a:r>
          </a:p>
        </p:txBody>
      </p:sp>
    </p:spTree>
    <p:extLst>
      <p:ext uri="{BB962C8B-B14F-4D97-AF65-F5344CB8AC3E}">
        <p14:creationId xmlns:p14="http://schemas.microsoft.com/office/powerpoint/2010/main" val="32589865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Connecticut Public Act 13-178 requires that Mobile Crisis develop a Memorandum of Agreement (MOA) with each School District, Charter School or other schools in Connecticut in order to:</a:t>
            </a:r>
          </a:p>
          <a:p>
            <a:pPr lvl="1"/>
            <a:r>
              <a:rPr lang="en-US" dirty="0"/>
              <a:t>“(1) improve coordination and communication in order to enable such entities to promptly identify and refer children with mental, emotional or behavioral health issues to the appropriate treatment program, and </a:t>
            </a:r>
          </a:p>
          <a:p>
            <a:pPr lvl="1"/>
            <a:r>
              <a:rPr lang="en-US" dirty="0"/>
              <a:t>(2) plan for any appropriate follow-up with the child and family.”</a:t>
            </a:r>
          </a:p>
          <a:p>
            <a:endParaRPr lang="en-US" dirty="0"/>
          </a:p>
        </p:txBody>
      </p:sp>
      <p:sp>
        <p:nvSpPr>
          <p:cNvPr id="3" name="Title 2"/>
          <p:cNvSpPr>
            <a:spLocks noGrp="1"/>
          </p:cNvSpPr>
          <p:nvPr>
            <p:ph type="title"/>
          </p:nvPr>
        </p:nvSpPr>
        <p:spPr/>
        <p:txBody>
          <a:bodyPr/>
          <a:lstStyle/>
          <a:p>
            <a:r>
              <a:rPr lang="en-US" dirty="0"/>
              <a:t>Mobile Crisis Works in Collaboration  With Schools</a:t>
            </a:r>
          </a:p>
        </p:txBody>
      </p:sp>
    </p:spTree>
    <p:extLst>
      <p:ext uri="{BB962C8B-B14F-4D97-AF65-F5344CB8AC3E}">
        <p14:creationId xmlns:p14="http://schemas.microsoft.com/office/powerpoint/2010/main" val="27407584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Within the framework of the MOA Mobile Crisis works collaboratively with schools in a number of ways including:</a:t>
            </a:r>
          </a:p>
          <a:p>
            <a:pPr lvl="1"/>
            <a:r>
              <a:rPr lang="en-US" dirty="0"/>
              <a:t>Responding on-site to school requests to intervene with students in crisis</a:t>
            </a:r>
          </a:p>
          <a:p>
            <a:pPr lvl="1"/>
            <a:r>
              <a:rPr lang="en-US" dirty="0"/>
              <a:t>Providing on-site clinical interventions and support to students and consultation to school staff when there is a major school event like an untimely student death or suicide</a:t>
            </a:r>
          </a:p>
          <a:p>
            <a:endParaRPr lang="en-US" dirty="0"/>
          </a:p>
          <a:p>
            <a:r>
              <a:rPr lang="en-US" dirty="0"/>
              <a:t>The Mobile Crisis providers have executed MOA’s with almost every school in the state</a:t>
            </a:r>
          </a:p>
          <a:p>
            <a:endParaRPr lang="en-US" dirty="0"/>
          </a:p>
        </p:txBody>
      </p:sp>
      <p:sp>
        <p:nvSpPr>
          <p:cNvPr id="3" name="Title 2"/>
          <p:cNvSpPr>
            <a:spLocks noGrp="1"/>
          </p:cNvSpPr>
          <p:nvPr>
            <p:ph type="title"/>
          </p:nvPr>
        </p:nvSpPr>
        <p:spPr/>
        <p:txBody>
          <a:bodyPr/>
          <a:lstStyle/>
          <a:p>
            <a:r>
              <a:rPr lang="en-US" dirty="0"/>
              <a:t>Mobile Crisis Works in Collaboration  With Schools</a:t>
            </a:r>
          </a:p>
        </p:txBody>
      </p:sp>
    </p:spTree>
    <p:extLst>
      <p:ext uri="{BB962C8B-B14F-4D97-AF65-F5344CB8AC3E}">
        <p14:creationId xmlns:p14="http://schemas.microsoft.com/office/powerpoint/2010/main" val="6472528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School staff can request to have Mobile Crisis go to the school when a student is in crisis.  </a:t>
            </a:r>
          </a:p>
          <a:p>
            <a:endParaRPr lang="en-US" dirty="0"/>
          </a:p>
          <a:p>
            <a:r>
              <a:rPr lang="en-US" dirty="0"/>
              <a:t>While it is expected that the school will contact the parent/caregiver first, when there is an emergency Mobile Crisis can still see the child in the school if the parent/caregiver cannot be contacted.</a:t>
            </a:r>
          </a:p>
          <a:p>
            <a:endParaRPr lang="en-US" dirty="0"/>
          </a:p>
          <a:p>
            <a:endParaRPr lang="en-US" dirty="0"/>
          </a:p>
          <a:p>
            <a:r>
              <a:rPr lang="en-US" dirty="0"/>
              <a:t>Mobile Crisis is also available to participate when the school wants to convene a crisis planning meeting regarding a specific student.</a:t>
            </a:r>
          </a:p>
          <a:p>
            <a:endParaRPr lang="en-US" dirty="0"/>
          </a:p>
        </p:txBody>
      </p:sp>
      <p:sp>
        <p:nvSpPr>
          <p:cNvPr id="3" name="Title 2"/>
          <p:cNvSpPr>
            <a:spLocks noGrp="1"/>
          </p:cNvSpPr>
          <p:nvPr>
            <p:ph type="title"/>
          </p:nvPr>
        </p:nvSpPr>
        <p:spPr/>
        <p:txBody>
          <a:bodyPr/>
          <a:lstStyle/>
          <a:p>
            <a:r>
              <a:rPr lang="en-US" dirty="0"/>
              <a:t>When Calling to have Mobile Crisis go to the School</a:t>
            </a:r>
          </a:p>
        </p:txBody>
      </p:sp>
    </p:spTree>
    <p:extLst>
      <p:ext uri="{BB962C8B-B14F-4D97-AF65-F5344CB8AC3E}">
        <p14:creationId xmlns:p14="http://schemas.microsoft.com/office/powerpoint/2010/main" val="25850060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Parents/legal guardians do have the right to refuse Mobile Crisis services. </a:t>
            </a:r>
          </a:p>
          <a:p>
            <a:endParaRPr lang="en-US" dirty="0"/>
          </a:p>
          <a:p>
            <a:r>
              <a:rPr lang="en-US" dirty="0"/>
              <a:t>If the school is aware that a parent has previously declined Mobile Crisis services, Mobile Crisis will still come to the school but parent consent is needed for Mobile Crisis to engage the child.</a:t>
            </a:r>
          </a:p>
          <a:p>
            <a:endParaRPr lang="en-US" dirty="0"/>
          </a:p>
          <a:p>
            <a:r>
              <a:rPr lang="en-US" dirty="0"/>
              <a:t>Even if a parent/legal guardian refuses to allow Mobile Crisis to engage their child in the school the Mobile Crisis Clinicians can still provide consultation to school staff on developing a safety plan and meeting the needs of the student in crisis. </a:t>
            </a:r>
          </a:p>
          <a:p>
            <a:endParaRPr lang="en-US" dirty="0"/>
          </a:p>
        </p:txBody>
      </p:sp>
      <p:sp>
        <p:nvSpPr>
          <p:cNvPr id="3" name="Title 2"/>
          <p:cNvSpPr>
            <a:spLocks noGrp="1"/>
          </p:cNvSpPr>
          <p:nvPr>
            <p:ph type="title"/>
          </p:nvPr>
        </p:nvSpPr>
        <p:spPr/>
        <p:txBody>
          <a:bodyPr/>
          <a:lstStyle/>
          <a:p>
            <a:r>
              <a:rPr lang="en-US" dirty="0"/>
              <a:t>When Calling to have Mobile Crisis go to the School</a:t>
            </a:r>
          </a:p>
        </p:txBody>
      </p:sp>
    </p:spTree>
    <p:extLst>
      <p:ext uri="{BB962C8B-B14F-4D97-AF65-F5344CB8AC3E}">
        <p14:creationId xmlns:p14="http://schemas.microsoft.com/office/powerpoint/2010/main" val="21850882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Rates of Emergency Department visits for mental health issues have increased significantly over the past 10-15 years contributing to gridlock in the ED</a:t>
            </a:r>
          </a:p>
          <a:p>
            <a:endParaRPr lang="en-US" dirty="0"/>
          </a:p>
          <a:p>
            <a:r>
              <a:rPr lang="en-US" dirty="0"/>
              <a:t>Mobile Crisis works to divert children from the ED.</a:t>
            </a:r>
          </a:p>
          <a:p>
            <a:endParaRPr lang="en-US" dirty="0"/>
          </a:p>
          <a:p>
            <a:r>
              <a:rPr lang="en-US" dirty="0"/>
              <a:t>When a child is in the ED for mental health issues Mobile Crisis can at times go to the ED to help assess the child to determine if they need further evaluation, as well as to facilitate follow-up services on discharge, as needed.</a:t>
            </a:r>
          </a:p>
          <a:p>
            <a:endParaRPr lang="en-US" dirty="0"/>
          </a:p>
        </p:txBody>
      </p:sp>
      <p:sp>
        <p:nvSpPr>
          <p:cNvPr id="3" name="Title 2"/>
          <p:cNvSpPr>
            <a:spLocks noGrp="1"/>
          </p:cNvSpPr>
          <p:nvPr>
            <p:ph type="title"/>
          </p:nvPr>
        </p:nvSpPr>
        <p:spPr/>
        <p:txBody>
          <a:bodyPr/>
          <a:lstStyle/>
          <a:p>
            <a:r>
              <a:rPr lang="en-US" dirty="0"/>
              <a:t>Mobile Crisis Works in Collaboration  With the Emergency Department (ED) </a:t>
            </a:r>
          </a:p>
        </p:txBody>
      </p:sp>
    </p:spTree>
    <p:extLst>
      <p:ext uri="{BB962C8B-B14F-4D97-AF65-F5344CB8AC3E}">
        <p14:creationId xmlns:p14="http://schemas.microsoft.com/office/powerpoint/2010/main" val="1673030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Mobile Crisis works to divert children from the ED since:</a:t>
            </a:r>
          </a:p>
          <a:p>
            <a:pPr lvl="1"/>
            <a:r>
              <a:rPr lang="en-US" dirty="0"/>
              <a:t>EDs are not the best environment to provide mental health care, especially for children and families</a:t>
            </a:r>
          </a:p>
          <a:p>
            <a:pPr lvl="1"/>
            <a:endParaRPr lang="en-US" dirty="0"/>
          </a:p>
          <a:p>
            <a:pPr lvl="1"/>
            <a:r>
              <a:rPr lang="en-US" dirty="0"/>
              <a:t>Hospital staff may have limited knowledge of community mental health services and options</a:t>
            </a:r>
          </a:p>
          <a:p>
            <a:pPr lvl="1"/>
            <a:endParaRPr lang="en-US" dirty="0"/>
          </a:p>
          <a:p>
            <a:pPr lvl="1"/>
            <a:r>
              <a:rPr lang="en-US" dirty="0"/>
              <a:t>Unnecessary ED visits interfere with ED practice</a:t>
            </a:r>
          </a:p>
          <a:p>
            <a:endParaRPr lang="en-US" dirty="0"/>
          </a:p>
        </p:txBody>
      </p:sp>
      <p:sp>
        <p:nvSpPr>
          <p:cNvPr id="3" name="Title 2"/>
          <p:cNvSpPr>
            <a:spLocks noGrp="1"/>
          </p:cNvSpPr>
          <p:nvPr>
            <p:ph type="title"/>
          </p:nvPr>
        </p:nvSpPr>
        <p:spPr/>
        <p:txBody>
          <a:bodyPr/>
          <a:lstStyle/>
          <a:p>
            <a:r>
              <a:rPr lang="en-US" dirty="0"/>
              <a:t>Mobile Crisis Works in Collaboration  With the Emergency Department (ED) </a:t>
            </a:r>
          </a:p>
        </p:txBody>
      </p:sp>
    </p:spTree>
    <p:extLst>
      <p:ext uri="{BB962C8B-B14F-4D97-AF65-F5344CB8AC3E}">
        <p14:creationId xmlns:p14="http://schemas.microsoft.com/office/powerpoint/2010/main" val="19561551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Mobile Crisis can collaborate with police in joining them at a child’s home or community location to provide mental health assessment and intervention.</a:t>
            </a:r>
          </a:p>
          <a:p>
            <a:endParaRPr lang="en-US" dirty="0"/>
          </a:p>
          <a:p>
            <a:r>
              <a:rPr lang="en-US" dirty="0"/>
              <a:t>Mobile Crisis also provides assessment and intervention as an alternative to police involvement and arrest, as  appropriate.</a:t>
            </a:r>
          </a:p>
          <a:p>
            <a:endParaRPr lang="en-US" dirty="0"/>
          </a:p>
        </p:txBody>
      </p:sp>
      <p:sp>
        <p:nvSpPr>
          <p:cNvPr id="3" name="Title 2"/>
          <p:cNvSpPr>
            <a:spLocks noGrp="1"/>
          </p:cNvSpPr>
          <p:nvPr>
            <p:ph type="title"/>
          </p:nvPr>
        </p:nvSpPr>
        <p:spPr/>
        <p:txBody>
          <a:bodyPr/>
          <a:lstStyle/>
          <a:p>
            <a:r>
              <a:rPr lang="en-US" dirty="0"/>
              <a:t>Mobile Crisis Works in Collaboration With the Police</a:t>
            </a:r>
          </a:p>
        </p:txBody>
      </p:sp>
    </p:spTree>
    <p:extLst>
      <p:ext uri="{BB962C8B-B14F-4D97-AF65-F5344CB8AC3E}">
        <p14:creationId xmlns:p14="http://schemas.microsoft.com/office/powerpoint/2010/main" val="9101969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Mobile Crisis provides assessment and intervention as an alternative to police involvement and arrest, as appropriate.</a:t>
            </a:r>
          </a:p>
          <a:p>
            <a:endParaRPr lang="en-US" dirty="0"/>
          </a:p>
          <a:p>
            <a:pPr lvl="1"/>
            <a:r>
              <a:rPr lang="en-US" dirty="0"/>
              <a:t>Youth with mental health needs are at increased risk for arrest when police are called</a:t>
            </a:r>
          </a:p>
          <a:p>
            <a:pPr lvl="1"/>
            <a:r>
              <a:rPr lang="en-US" dirty="0"/>
              <a:t>Many youth would benefit from treatment rather than arrest and juvenile justice system involvement</a:t>
            </a:r>
          </a:p>
          <a:p>
            <a:pPr lvl="1"/>
            <a:r>
              <a:rPr lang="en-US" dirty="0"/>
              <a:t>Police response to youth with mental health needs may interfere with other police business </a:t>
            </a:r>
          </a:p>
          <a:p>
            <a:endParaRPr lang="en-US" dirty="0"/>
          </a:p>
        </p:txBody>
      </p:sp>
      <p:sp>
        <p:nvSpPr>
          <p:cNvPr id="3" name="Title 2"/>
          <p:cNvSpPr>
            <a:spLocks noGrp="1"/>
          </p:cNvSpPr>
          <p:nvPr>
            <p:ph type="title"/>
          </p:nvPr>
        </p:nvSpPr>
        <p:spPr/>
        <p:txBody>
          <a:bodyPr/>
          <a:lstStyle/>
          <a:p>
            <a:r>
              <a:rPr lang="en-US" dirty="0"/>
              <a:t>Mobile Crisis Works in Collaboration With the Police</a:t>
            </a:r>
          </a:p>
        </p:txBody>
      </p:sp>
    </p:spTree>
    <p:extLst>
      <p:ext uri="{BB962C8B-B14F-4D97-AF65-F5344CB8AC3E}">
        <p14:creationId xmlns:p14="http://schemas.microsoft.com/office/powerpoint/2010/main" val="482952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Be Highly Mobile:  Go to where the youth is</a:t>
            </a:r>
          </a:p>
          <a:p>
            <a:r>
              <a:rPr lang="en-US" dirty="0"/>
              <a:t>Be Responsive:  Arrive within 45 minutes or less</a:t>
            </a:r>
          </a:p>
          <a:p>
            <a:r>
              <a:rPr lang="en-US" dirty="0"/>
              <a:t>Convenient Hours:  Mobile </a:t>
            </a:r>
            <a:r>
              <a:rPr lang="en-US"/>
              <a:t>response is available </a:t>
            </a:r>
            <a:r>
              <a:rPr lang="en-US" dirty="0"/>
              <a:t>24/7/365</a:t>
            </a:r>
          </a:p>
          <a:p>
            <a:r>
              <a:rPr lang="en-US" dirty="0"/>
              <a:t>High Volume:  Reach all in need</a:t>
            </a:r>
          </a:p>
          <a:p>
            <a:r>
              <a:rPr lang="en-US" dirty="0"/>
              <a:t>Promote widespread community awareness that a rapid clinical crisis response is available </a:t>
            </a:r>
          </a:p>
          <a:p>
            <a:endParaRPr lang="en-US" dirty="0"/>
          </a:p>
        </p:txBody>
      </p:sp>
      <p:sp>
        <p:nvSpPr>
          <p:cNvPr id="3" name="Title 2"/>
          <p:cNvSpPr>
            <a:spLocks noGrp="1"/>
          </p:cNvSpPr>
          <p:nvPr>
            <p:ph type="title"/>
          </p:nvPr>
        </p:nvSpPr>
        <p:spPr/>
        <p:txBody>
          <a:bodyPr/>
          <a:lstStyle/>
          <a:p>
            <a:r>
              <a:rPr lang="en-US" dirty="0"/>
              <a:t>Overall Goals of Mobile Crisis</a:t>
            </a:r>
          </a:p>
        </p:txBody>
      </p:sp>
    </p:spTree>
    <p:extLst>
      <p:ext uri="{BB962C8B-B14F-4D97-AF65-F5344CB8AC3E}">
        <p14:creationId xmlns:p14="http://schemas.microsoft.com/office/powerpoint/2010/main" val="1753774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Mobile Crisis is available to all Connecticut children and youth ages 17 or younger in a mental health or behavioral crisis (can serve 18 and older if still enrolled in high school).</a:t>
            </a:r>
          </a:p>
          <a:p>
            <a:endParaRPr lang="en-US" dirty="0"/>
          </a:p>
          <a:p>
            <a:r>
              <a:rPr lang="en-US" dirty="0"/>
              <a:t>Mobile Crisis is available for children in crisis, even if they are already receiving community based mental/behavioral health services such as individual or family therapy, day treatment, etc.</a:t>
            </a:r>
          </a:p>
          <a:p>
            <a:endParaRPr lang="en-US" dirty="0"/>
          </a:p>
          <a:p>
            <a:r>
              <a:rPr lang="en-US" dirty="0"/>
              <a:t>Anyone can call for Mobile Crisis services on behalf of a child or youth with a mental or behavioral health crisis.</a:t>
            </a:r>
          </a:p>
          <a:p>
            <a:endParaRPr lang="en-US" dirty="0"/>
          </a:p>
        </p:txBody>
      </p:sp>
      <p:sp>
        <p:nvSpPr>
          <p:cNvPr id="3" name="Title 2"/>
          <p:cNvSpPr>
            <a:spLocks noGrp="1"/>
          </p:cNvSpPr>
          <p:nvPr>
            <p:ph type="title"/>
          </p:nvPr>
        </p:nvSpPr>
        <p:spPr/>
        <p:txBody>
          <a:bodyPr/>
          <a:lstStyle/>
          <a:p>
            <a:r>
              <a:rPr lang="en-US" dirty="0"/>
              <a:t>Who Can Receive Mobile Crisis Services?</a:t>
            </a:r>
          </a:p>
        </p:txBody>
      </p:sp>
    </p:spTree>
    <p:extLst>
      <p:ext uri="{BB962C8B-B14F-4D97-AF65-F5344CB8AC3E}">
        <p14:creationId xmlns:p14="http://schemas.microsoft.com/office/powerpoint/2010/main" val="17284208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US" dirty="0"/>
          </a:p>
          <a:p>
            <a:r>
              <a:rPr lang="en-US" dirty="0"/>
              <a:t>Consistent, high quality service</a:t>
            </a:r>
          </a:p>
          <a:p>
            <a:r>
              <a:rPr lang="en-US" dirty="0"/>
              <a:t>Responsive to Schools, Emergency Departments, Police, Foster Families, and others</a:t>
            </a:r>
          </a:p>
          <a:p>
            <a:r>
              <a:rPr lang="en-US" dirty="0"/>
              <a:t>Coordinate with Emergency Departments</a:t>
            </a:r>
          </a:p>
          <a:p>
            <a:r>
              <a:rPr lang="en-US" dirty="0"/>
              <a:t>Reduce inappropriate use of inpatient care</a:t>
            </a:r>
          </a:p>
          <a:p>
            <a:r>
              <a:rPr lang="en-US" dirty="0"/>
              <a:t>Reduce inappropriate arrests</a:t>
            </a:r>
          </a:p>
          <a:p>
            <a:r>
              <a:rPr lang="en-US" dirty="0"/>
              <a:t>Consistent response and improved accountability</a:t>
            </a:r>
          </a:p>
          <a:p>
            <a:endParaRPr lang="en-US" dirty="0"/>
          </a:p>
        </p:txBody>
      </p:sp>
      <p:sp>
        <p:nvSpPr>
          <p:cNvPr id="3" name="Title 2"/>
          <p:cNvSpPr>
            <a:spLocks noGrp="1"/>
          </p:cNvSpPr>
          <p:nvPr>
            <p:ph type="title"/>
          </p:nvPr>
        </p:nvSpPr>
        <p:spPr/>
        <p:txBody>
          <a:bodyPr/>
          <a:lstStyle/>
          <a:p>
            <a:r>
              <a:rPr lang="en-US" dirty="0"/>
              <a:t>Overall Goals of Mobile Crisis</a:t>
            </a:r>
          </a:p>
        </p:txBody>
      </p:sp>
    </p:spTree>
    <p:extLst>
      <p:ext uri="{BB962C8B-B14F-4D97-AF65-F5344CB8AC3E}">
        <p14:creationId xmlns:p14="http://schemas.microsoft.com/office/powerpoint/2010/main" val="42795672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Mobile Crisis has a Performance Improvement Center (PIC) established in 2009 to continuously develop and improve the Mobile Crisis services.  </a:t>
            </a:r>
          </a:p>
          <a:p>
            <a:endParaRPr lang="en-US" dirty="0"/>
          </a:p>
          <a:p>
            <a:r>
              <a:rPr lang="en-US" dirty="0"/>
              <a:t>The PIC is implemented by the Child Health and Development Institute (CHDI) of Connecticut.</a:t>
            </a:r>
          </a:p>
          <a:p>
            <a:endParaRPr lang="en-US" dirty="0"/>
          </a:p>
          <a:p>
            <a:r>
              <a:rPr lang="en-US" dirty="0"/>
              <a:t>The following slides present data collected by the PIC on the Mobile Crisis Intervention Services for the State Fiscal Year 2025 (June 2024 through July 2025).</a:t>
            </a:r>
          </a:p>
          <a:p>
            <a:endParaRPr lang="en-US" dirty="0"/>
          </a:p>
        </p:txBody>
      </p:sp>
      <p:sp>
        <p:nvSpPr>
          <p:cNvPr id="3" name="Title 2"/>
          <p:cNvSpPr>
            <a:spLocks noGrp="1"/>
          </p:cNvSpPr>
          <p:nvPr>
            <p:ph type="title"/>
          </p:nvPr>
        </p:nvSpPr>
        <p:spPr/>
        <p:txBody>
          <a:bodyPr/>
          <a:lstStyle/>
          <a:p>
            <a:r>
              <a:rPr lang="en-US" dirty="0"/>
              <a:t>Mobile Crisis Performance Improvement Center (PIC)</a:t>
            </a:r>
          </a:p>
        </p:txBody>
      </p:sp>
    </p:spTree>
    <p:extLst>
      <p:ext uri="{BB962C8B-B14F-4D97-AF65-F5344CB8AC3E}">
        <p14:creationId xmlns:p14="http://schemas.microsoft.com/office/powerpoint/2010/main" val="22127582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646382" y="2297753"/>
            <a:ext cx="5447483" cy="2407298"/>
          </a:xfrm>
        </p:spPr>
        <p:txBody>
          <a:bodyPr>
            <a:normAutofit fontScale="92500" lnSpcReduction="20000"/>
          </a:bodyPr>
          <a:lstStyle/>
          <a:p>
            <a:endParaRPr lang="en-US" dirty="0"/>
          </a:p>
          <a:p>
            <a:pPr lvl="1"/>
            <a:r>
              <a:rPr lang="en-US" dirty="0"/>
              <a:t>There were 15,678 calls to 211 requesting crisis intervention, which is 3.2% higher than SFY 2024 (15,187)</a:t>
            </a:r>
          </a:p>
          <a:p>
            <a:endParaRPr lang="en-US" dirty="0"/>
          </a:p>
          <a:p>
            <a:pPr lvl="1"/>
            <a:r>
              <a:rPr lang="en-US" dirty="0"/>
              <a:t>Of the 15,678 calls, 11,608 (74.0%) resulted in Mobile Crisis episodes of care</a:t>
            </a:r>
          </a:p>
          <a:p>
            <a:endParaRPr lang="en-US" dirty="0"/>
          </a:p>
        </p:txBody>
      </p:sp>
      <p:sp>
        <p:nvSpPr>
          <p:cNvPr id="3" name="Title 2"/>
          <p:cNvSpPr>
            <a:spLocks noGrp="1"/>
          </p:cNvSpPr>
          <p:nvPr>
            <p:ph type="title"/>
          </p:nvPr>
        </p:nvSpPr>
        <p:spPr/>
        <p:txBody>
          <a:bodyPr anchor="t">
            <a:normAutofit fontScale="90000"/>
          </a:bodyPr>
          <a:lstStyle/>
          <a:p>
            <a:r>
              <a:rPr lang="en-US" dirty="0"/>
              <a:t>Mobile Crisis Data </a:t>
            </a:r>
            <a:br>
              <a:rPr lang="en-US" dirty="0"/>
            </a:br>
            <a:r>
              <a:rPr lang="en-US" dirty="0"/>
              <a:t>State Fiscal Year (SFY) 2025</a:t>
            </a:r>
            <a:br>
              <a:rPr lang="en-US" dirty="0"/>
            </a:br>
            <a:endParaRPr lang="en-US" dirty="0"/>
          </a:p>
        </p:txBody>
      </p:sp>
      <p:graphicFrame>
        <p:nvGraphicFramePr>
          <p:cNvPr id="4" name="Chart 3">
            <a:extLst>
              <a:ext uri="{FF2B5EF4-FFF2-40B4-BE49-F238E27FC236}">
                <a16:creationId xmlns:a16="http://schemas.microsoft.com/office/drawing/2014/main" id="{E87A8031-2B30-8BAE-8377-FCD22A1F68E3}"/>
              </a:ext>
            </a:extLst>
          </p:cNvPr>
          <p:cNvGraphicFramePr/>
          <p:nvPr>
            <p:extLst>
              <p:ext uri="{D42A27DB-BD31-4B8C-83A1-F6EECF244321}">
                <p14:modId xmlns:p14="http://schemas.microsoft.com/office/powerpoint/2010/main" val="1785782249"/>
              </p:ext>
            </p:extLst>
          </p:nvPr>
        </p:nvGraphicFramePr>
        <p:xfrm>
          <a:off x="758315" y="1987868"/>
          <a:ext cx="6160959" cy="348127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40146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355646" y="1921089"/>
            <a:ext cx="5169160" cy="3565843"/>
          </a:xfrm>
        </p:spPr>
        <p:txBody>
          <a:bodyPr>
            <a:normAutofit fontScale="85000" lnSpcReduction="20000"/>
          </a:bodyPr>
          <a:lstStyle/>
          <a:p>
            <a:pPr marL="0" indent="0">
              <a:buNone/>
            </a:pPr>
            <a:endParaRPr lang="en-US" dirty="0"/>
          </a:p>
          <a:p>
            <a:pPr lvl="1"/>
            <a:r>
              <a:rPr lang="en-US" dirty="0"/>
              <a:t>The benchmark for response time is that at least 80% of all mobile responses will be provided in 45 minutes or less</a:t>
            </a:r>
          </a:p>
          <a:p>
            <a:endParaRPr lang="en-US" dirty="0"/>
          </a:p>
          <a:p>
            <a:pPr lvl="1"/>
            <a:r>
              <a:rPr lang="en-US" dirty="0"/>
              <a:t>88.0% of all mobile responses were made within the 45 minutes in FY2025.</a:t>
            </a:r>
          </a:p>
          <a:p>
            <a:pPr lvl="2"/>
            <a:r>
              <a:rPr lang="en-US" dirty="0"/>
              <a:t>The statewide 45-minute response rate increased after hiring more staff in FY2025</a:t>
            </a:r>
          </a:p>
          <a:p>
            <a:endParaRPr lang="en-US" dirty="0"/>
          </a:p>
          <a:p>
            <a:pPr lvl="1"/>
            <a:r>
              <a:rPr lang="en-US" dirty="0"/>
              <a:t>The median statewide response time was 30 minutes. </a:t>
            </a:r>
          </a:p>
          <a:p>
            <a:endParaRPr lang="en-US" dirty="0"/>
          </a:p>
        </p:txBody>
      </p:sp>
      <p:sp>
        <p:nvSpPr>
          <p:cNvPr id="3" name="Title 2"/>
          <p:cNvSpPr>
            <a:spLocks noGrp="1"/>
          </p:cNvSpPr>
          <p:nvPr>
            <p:ph type="title"/>
          </p:nvPr>
        </p:nvSpPr>
        <p:spPr/>
        <p:txBody>
          <a:bodyPr/>
          <a:lstStyle/>
          <a:p>
            <a:r>
              <a:rPr lang="it-IT" dirty="0"/>
              <a:t>Mobile Crisis Data SFY 2025</a:t>
            </a:r>
            <a:endParaRPr lang="en-US" dirty="0"/>
          </a:p>
        </p:txBody>
      </p:sp>
      <p:graphicFrame>
        <p:nvGraphicFramePr>
          <p:cNvPr id="4" name="Chart 3">
            <a:extLst>
              <a:ext uri="{FF2B5EF4-FFF2-40B4-BE49-F238E27FC236}">
                <a16:creationId xmlns:a16="http://schemas.microsoft.com/office/drawing/2014/main" id="{E65C2FBA-85D4-2B44-0A6C-022A3C9EBA7A}"/>
              </a:ext>
            </a:extLst>
          </p:cNvPr>
          <p:cNvGraphicFramePr/>
          <p:nvPr>
            <p:extLst>
              <p:ext uri="{D42A27DB-BD31-4B8C-83A1-F6EECF244321}">
                <p14:modId xmlns:p14="http://schemas.microsoft.com/office/powerpoint/2010/main" val="3622699087"/>
              </p:ext>
            </p:extLst>
          </p:nvPr>
        </p:nvGraphicFramePr>
        <p:xfrm>
          <a:off x="667194" y="2006463"/>
          <a:ext cx="5688452" cy="35658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919399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37828" y="2400300"/>
            <a:ext cx="4713152" cy="3268980"/>
          </a:xfrm>
        </p:spPr>
        <p:txBody>
          <a:bodyPr>
            <a:normAutofit/>
          </a:bodyPr>
          <a:lstStyle/>
          <a:p>
            <a:r>
              <a:rPr lang="en-US" sz="2000" dirty="0"/>
              <a:t>The benchmark for mobility is that at least 90% of episodes requesting a response will receive a face-to-face response</a:t>
            </a:r>
          </a:p>
          <a:p>
            <a:r>
              <a:rPr lang="en-US" sz="2000" dirty="0"/>
              <a:t>95.8% of episodes received a mobile response in FY2025</a:t>
            </a:r>
          </a:p>
          <a:p>
            <a:r>
              <a:rPr lang="en-US" sz="2000" dirty="0"/>
              <a:t>Mobile Crisis has consistently exceeded the 90% mobility benchmark</a:t>
            </a:r>
          </a:p>
          <a:p>
            <a:endParaRPr lang="en-US" sz="2000" dirty="0"/>
          </a:p>
        </p:txBody>
      </p:sp>
      <p:sp>
        <p:nvSpPr>
          <p:cNvPr id="3" name="Title 2"/>
          <p:cNvSpPr>
            <a:spLocks noGrp="1"/>
          </p:cNvSpPr>
          <p:nvPr>
            <p:ph type="title"/>
          </p:nvPr>
        </p:nvSpPr>
        <p:spPr/>
        <p:txBody>
          <a:bodyPr/>
          <a:lstStyle/>
          <a:p>
            <a:r>
              <a:rPr lang="it-IT" dirty="0"/>
              <a:t>Mobile Crisis Data SFY 2025</a:t>
            </a:r>
            <a:endParaRPr lang="en-US" dirty="0"/>
          </a:p>
        </p:txBody>
      </p:sp>
      <p:graphicFrame>
        <p:nvGraphicFramePr>
          <p:cNvPr id="5" name="Chart 4">
            <a:extLst>
              <a:ext uri="{FF2B5EF4-FFF2-40B4-BE49-F238E27FC236}">
                <a16:creationId xmlns:a16="http://schemas.microsoft.com/office/drawing/2014/main" id="{0A3A69DC-2A02-BFCB-954A-4129451A6A52}"/>
              </a:ext>
            </a:extLst>
          </p:cNvPr>
          <p:cNvGraphicFramePr/>
          <p:nvPr>
            <p:extLst>
              <p:ext uri="{D42A27DB-BD31-4B8C-83A1-F6EECF244321}">
                <p14:modId xmlns:p14="http://schemas.microsoft.com/office/powerpoint/2010/main" val="2978091752"/>
              </p:ext>
            </p:extLst>
          </p:nvPr>
        </p:nvGraphicFramePr>
        <p:xfrm>
          <a:off x="705143" y="2057400"/>
          <a:ext cx="5829300" cy="32689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895434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534443" y="2285623"/>
            <a:ext cx="4831702" cy="3138261"/>
          </a:xfrm>
        </p:spPr>
        <p:txBody>
          <a:bodyPr>
            <a:normAutofit/>
          </a:bodyPr>
          <a:lstStyle/>
          <a:p>
            <a:r>
              <a:rPr lang="en-US" sz="2000" dirty="0"/>
              <a:t>Most children were referred by: </a:t>
            </a:r>
          </a:p>
          <a:p>
            <a:pPr lvl="1"/>
            <a:r>
              <a:rPr lang="en-US" sz="1800" dirty="0"/>
              <a:t>Schools (41.5%)</a:t>
            </a:r>
          </a:p>
          <a:p>
            <a:pPr lvl="1"/>
            <a:r>
              <a:rPr lang="en-US" sz="1800" dirty="0"/>
              <a:t>Parents or family members (39.9%)</a:t>
            </a:r>
          </a:p>
          <a:p>
            <a:pPr lvl="1"/>
            <a:r>
              <a:rPr lang="en-US" sz="1800" dirty="0"/>
              <a:t>Emergency departments (9.4%)</a:t>
            </a:r>
          </a:p>
          <a:p>
            <a:endParaRPr lang="en-US" sz="2000" dirty="0"/>
          </a:p>
          <a:p>
            <a:endParaRPr lang="en-US" sz="2000" dirty="0"/>
          </a:p>
        </p:txBody>
      </p:sp>
      <p:sp>
        <p:nvSpPr>
          <p:cNvPr id="3" name="Title 2"/>
          <p:cNvSpPr>
            <a:spLocks noGrp="1"/>
          </p:cNvSpPr>
          <p:nvPr>
            <p:ph type="title"/>
          </p:nvPr>
        </p:nvSpPr>
        <p:spPr/>
        <p:txBody>
          <a:bodyPr/>
          <a:lstStyle/>
          <a:p>
            <a:r>
              <a:rPr lang="it-IT" dirty="0"/>
              <a:t>Mobile Crisis Data SFY 2025</a:t>
            </a:r>
            <a:endParaRPr lang="en-US" dirty="0"/>
          </a:p>
        </p:txBody>
      </p:sp>
      <p:graphicFrame>
        <p:nvGraphicFramePr>
          <p:cNvPr id="4" name="Chart 3">
            <a:extLst>
              <a:ext uri="{FF2B5EF4-FFF2-40B4-BE49-F238E27FC236}">
                <a16:creationId xmlns:a16="http://schemas.microsoft.com/office/drawing/2014/main" id="{18BA9907-38DC-FE94-C089-26A411CCC4DC}"/>
              </a:ext>
            </a:extLst>
          </p:cNvPr>
          <p:cNvGraphicFramePr>
            <a:graphicFrameLocks/>
          </p:cNvGraphicFramePr>
          <p:nvPr>
            <p:extLst>
              <p:ext uri="{D42A27DB-BD31-4B8C-83A1-F6EECF244321}">
                <p14:modId xmlns:p14="http://schemas.microsoft.com/office/powerpoint/2010/main" val="2554718971"/>
              </p:ext>
            </p:extLst>
          </p:nvPr>
        </p:nvGraphicFramePr>
        <p:xfrm>
          <a:off x="762982" y="1923527"/>
          <a:ext cx="5333018" cy="357229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630333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t-IT" dirty="0"/>
              <a:t>Mobile Crisis Data SFY 2025</a:t>
            </a:r>
            <a:endParaRPr lang="en-US" dirty="0"/>
          </a:p>
        </p:txBody>
      </p:sp>
      <p:graphicFrame>
        <p:nvGraphicFramePr>
          <p:cNvPr id="2" name="Chart 1">
            <a:extLst>
              <a:ext uri="{FF2B5EF4-FFF2-40B4-BE49-F238E27FC236}">
                <a16:creationId xmlns:a16="http://schemas.microsoft.com/office/drawing/2014/main" id="{0432C528-FF2C-6A75-6BDA-30C28B7337CF}"/>
              </a:ext>
            </a:extLst>
          </p:cNvPr>
          <p:cNvGraphicFramePr>
            <a:graphicFrameLocks/>
          </p:cNvGraphicFramePr>
          <p:nvPr>
            <p:extLst>
              <p:ext uri="{D42A27DB-BD31-4B8C-83A1-F6EECF244321}">
                <p14:modId xmlns:p14="http://schemas.microsoft.com/office/powerpoint/2010/main" val="2653218258"/>
              </p:ext>
            </p:extLst>
          </p:nvPr>
        </p:nvGraphicFramePr>
        <p:xfrm>
          <a:off x="2409738" y="1967971"/>
          <a:ext cx="6781396" cy="366925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598970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School Issues: </a:t>
            </a:r>
          </a:p>
          <a:p>
            <a:pPr lvl="1"/>
            <a:r>
              <a:rPr lang="en-US" dirty="0"/>
              <a:t>The top four issues at intake that had a negative impact on the youth’s functioning at school were:</a:t>
            </a:r>
          </a:p>
          <a:p>
            <a:pPr lvl="2"/>
            <a:r>
              <a:rPr lang="en-US" dirty="0"/>
              <a:t>Emotional Issues (41%)</a:t>
            </a:r>
          </a:p>
          <a:p>
            <a:pPr lvl="2"/>
            <a:r>
              <a:rPr lang="en-US" dirty="0"/>
              <a:t>Behavioral Issues (33%)</a:t>
            </a:r>
          </a:p>
          <a:p>
            <a:pPr lvl="2"/>
            <a:r>
              <a:rPr lang="en-US" dirty="0"/>
              <a:t>Social Issues (28%)</a:t>
            </a:r>
          </a:p>
          <a:p>
            <a:pPr lvl="2"/>
            <a:r>
              <a:rPr lang="en-US" dirty="0"/>
              <a:t>Academic Issues (19%)</a:t>
            </a:r>
          </a:p>
          <a:p>
            <a:endParaRPr lang="en-US" dirty="0"/>
          </a:p>
          <a:p>
            <a:pPr lvl="1"/>
            <a:r>
              <a:rPr lang="en-US" dirty="0"/>
              <a:t>9% of youth served by Mobile Crisis had been suspended or expelled in the year prior to the Mobile Crisis episode </a:t>
            </a:r>
          </a:p>
          <a:p>
            <a:endParaRPr lang="en-US" dirty="0"/>
          </a:p>
        </p:txBody>
      </p:sp>
      <p:sp>
        <p:nvSpPr>
          <p:cNvPr id="3" name="Title 2"/>
          <p:cNvSpPr>
            <a:spLocks noGrp="1"/>
          </p:cNvSpPr>
          <p:nvPr>
            <p:ph type="title"/>
          </p:nvPr>
        </p:nvSpPr>
        <p:spPr/>
        <p:txBody>
          <a:bodyPr/>
          <a:lstStyle/>
          <a:p>
            <a:r>
              <a:rPr lang="it-IT" dirty="0"/>
              <a:t>Mobile Crisis Data SFY 2025</a:t>
            </a:r>
            <a:endParaRPr lang="en-US" dirty="0"/>
          </a:p>
        </p:txBody>
      </p:sp>
    </p:spTree>
    <p:extLst>
      <p:ext uri="{BB962C8B-B14F-4D97-AF65-F5344CB8AC3E}">
        <p14:creationId xmlns:p14="http://schemas.microsoft.com/office/powerpoint/2010/main" val="169505276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t-IT" dirty="0"/>
              <a:t>Mobile Crisis Data SFY 2025</a:t>
            </a:r>
          </a:p>
        </p:txBody>
      </p:sp>
      <p:graphicFrame>
        <p:nvGraphicFramePr>
          <p:cNvPr id="2" name="Chart 1">
            <a:extLst>
              <a:ext uri="{FF2B5EF4-FFF2-40B4-BE49-F238E27FC236}">
                <a16:creationId xmlns:a16="http://schemas.microsoft.com/office/drawing/2014/main" id="{A5253CF2-54F7-CF7D-1D48-8AA7AC6EC082}"/>
              </a:ext>
            </a:extLst>
          </p:cNvPr>
          <p:cNvGraphicFramePr/>
          <p:nvPr>
            <p:extLst>
              <p:ext uri="{D42A27DB-BD31-4B8C-83A1-F6EECF244321}">
                <p14:modId xmlns:p14="http://schemas.microsoft.com/office/powerpoint/2010/main" val="2516969887"/>
              </p:ext>
            </p:extLst>
          </p:nvPr>
        </p:nvGraphicFramePr>
        <p:xfrm>
          <a:off x="2837793" y="1958537"/>
          <a:ext cx="6957848" cy="36750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072361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Trauma exposure:</a:t>
            </a:r>
          </a:p>
          <a:p>
            <a:pPr lvl="1"/>
            <a:r>
              <a:rPr lang="en-US" dirty="0"/>
              <a:t>37.8% of children served by Mobile Crisis reported one or more trauma exposures.</a:t>
            </a:r>
          </a:p>
          <a:p>
            <a:endParaRPr lang="en-US" dirty="0"/>
          </a:p>
          <a:p>
            <a:r>
              <a:rPr lang="en-US" dirty="0"/>
              <a:t>Among those with trauma exposure, the most common types of trauma experienced were:</a:t>
            </a:r>
          </a:p>
          <a:p>
            <a:pPr lvl="1"/>
            <a:r>
              <a:rPr lang="en-US" dirty="0"/>
              <a:t>Disrupted attachment/Multiple placements (40%)</a:t>
            </a:r>
          </a:p>
          <a:p>
            <a:pPr lvl="1"/>
            <a:r>
              <a:rPr lang="en-US" dirty="0"/>
              <a:t>Witnessing violence (30%)</a:t>
            </a:r>
          </a:p>
          <a:p>
            <a:pPr lvl="1"/>
            <a:r>
              <a:rPr lang="en-US" dirty="0"/>
              <a:t>Being a victim of violence (25%)</a:t>
            </a:r>
          </a:p>
          <a:p>
            <a:pPr lvl="1"/>
            <a:r>
              <a:rPr lang="en-US" dirty="0"/>
              <a:t>Sexual victimization (18%)</a:t>
            </a:r>
          </a:p>
          <a:p>
            <a:endParaRPr lang="en-US" dirty="0"/>
          </a:p>
        </p:txBody>
      </p:sp>
      <p:sp>
        <p:nvSpPr>
          <p:cNvPr id="3" name="Title 2"/>
          <p:cNvSpPr>
            <a:spLocks noGrp="1"/>
          </p:cNvSpPr>
          <p:nvPr>
            <p:ph type="title"/>
          </p:nvPr>
        </p:nvSpPr>
        <p:spPr/>
        <p:txBody>
          <a:bodyPr/>
          <a:lstStyle/>
          <a:p>
            <a:r>
              <a:rPr lang="it-IT" dirty="0"/>
              <a:t>Mobile Crisis Data SFY 2025</a:t>
            </a:r>
            <a:endParaRPr lang="en-US" dirty="0"/>
          </a:p>
        </p:txBody>
      </p:sp>
    </p:spTree>
    <p:extLst>
      <p:ext uri="{BB962C8B-B14F-4D97-AF65-F5344CB8AC3E}">
        <p14:creationId xmlns:p14="http://schemas.microsoft.com/office/powerpoint/2010/main" val="2807636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Mobile Crisis comes to the child</a:t>
            </a:r>
          </a:p>
          <a:p>
            <a:pPr marL="0" indent="0">
              <a:buNone/>
            </a:pPr>
            <a:endParaRPr lang="en-US" dirty="0"/>
          </a:p>
          <a:p>
            <a:r>
              <a:rPr lang="en-US" dirty="0"/>
              <a:t>A child can receive Mobile Crisis services in:</a:t>
            </a:r>
          </a:p>
          <a:p>
            <a:pPr lvl="1"/>
            <a:r>
              <a:rPr lang="en-US" dirty="0"/>
              <a:t>Their home</a:t>
            </a:r>
          </a:p>
          <a:p>
            <a:pPr lvl="1"/>
            <a:r>
              <a:rPr lang="en-US" dirty="0"/>
              <a:t>At school</a:t>
            </a:r>
          </a:p>
          <a:p>
            <a:pPr lvl="1"/>
            <a:r>
              <a:rPr lang="en-US" dirty="0"/>
              <a:t>At their doctor’s office</a:t>
            </a:r>
          </a:p>
          <a:p>
            <a:pPr lvl="1"/>
            <a:r>
              <a:rPr lang="en-US" dirty="0"/>
              <a:t>In the Emergency Department (ED)</a:t>
            </a:r>
          </a:p>
          <a:p>
            <a:pPr lvl="1"/>
            <a:r>
              <a:rPr lang="en-US" dirty="0"/>
              <a:t>Any other community setting</a:t>
            </a:r>
          </a:p>
          <a:p>
            <a:endParaRPr lang="en-US" dirty="0"/>
          </a:p>
          <a:p>
            <a:r>
              <a:rPr lang="en-US" dirty="0"/>
              <a:t>Residential Treatment Centers, Sub-Acute Units or Inpatient Units are not served by Mobile Crisis given their in-house clinical services.</a:t>
            </a:r>
          </a:p>
          <a:p>
            <a:endParaRPr lang="en-US" dirty="0"/>
          </a:p>
        </p:txBody>
      </p:sp>
      <p:sp>
        <p:nvSpPr>
          <p:cNvPr id="3" name="Title 2"/>
          <p:cNvSpPr>
            <a:spLocks noGrp="1"/>
          </p:cNvSpPr>
          <p:nvPr>
            <p:ph type="title"/>
          </p:nvPr>
        </p:nvSpPr>
        <p:spPr/>
        <p:txBody>
          <a:bodyPr/>
          <a:lstStyle/>
          <a:p>
            <a:r>
              <a:rPr lang="en-US" dirty="0"/>
              <a:t>Where are Mobile Crisis Services Provided?</a:t>
            </a:r>
          </a:p>
        </p:txBody>
      </p:sp>
    </p:spTree>
    <p:extLst>
      <p:ext uri="{BB962C8B-B14F-4D97-AF65-F5344CB8AC3E}">
        <p14:creationId xmlns:p14="http://schemas.microsoft.com/office/powerpoint/2010/main" val="36801382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t-IT" dirty="0"/>
              <a:t>Mobile Crisis Data SFY 2025</a:t>
            </a:r>
            <a:endParaRPr lang="en-US" dirty="0"/>
          </a:p>
        </p:txBody>
      </p:sp>
      <p:graphicFrame>
        <p:nvGraphicFramePr>
          <p:cNvPr id="5" name="Chart 4">
            <a:extLst>
              <a:ext uri="{FF2B5EF4-FFF2-40B4-BE49-F238E27FC236}">
                <a16:creationId xmlns:a16="http://schemas.microsoft.com/office/drawing/2014/main" id="{03268B37-0822-0073-312A-BB53C7D34774}"/>
              </a:ext>
            </a:extLst>
          </p:cNvPr>
          <p:cNvGraphicFramePr/>
          <p:nvPr>
            <p:extLst>
              <p:ext uri="{D42A27DB-BD31-4B8C-83A1-F6EECF244321}">
                <p14:modId xmlns:p14="http://schemas.microsoft.com/office/powerpoint/2010/main" val="3805146441"/>
              </p:ext>
            </p:extLst>
          </p:nvPr>
        </p:nvGraphicFramePr>
        <p:xfrm>
          <a:off x="522872" y="1912826"/>
          <a:ext cx="6011571" cy="2722236"/>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6">
            <a:extLst>
              <a:ext uri="{FF2B5EF4-FFF2-40B4-BE49-F238E27FC236}">
                <a16:creationId xmlns:a16="http://schemas.microsoft.com/office/drawing/2014/main" id="{763B6B68-09D7-D2CE-042A-8CFE624914D0}"/>
              </a:ext>
            </a:extLst>
          </p:cNvPr>
          <p:cNvPicPr>
            <a:picLocks noChangeAspect="1"/>
          </p:cNvPicPr>
          <p:nvPr/>
        </p:nvPicPr>
        <p:blipFill>
          <a:blip r:embed="rId3"/>
          <a:stretch>
            <a:fillRect/>
          </a:stretch>
        </p:blipFill>
        <p:spPr>
          <a:xfrm>
            <a:off x="6677079" y="2165074"/>
            <a:ext cx="4643433" cy="1870898"/>
          </a:xfrm>
          <a:prstGeom prst="rect">
            <a:avLst/>
          </a:prstGeom>
        </p:spPr>
      </p:pic>
      <p:sp>
        <p:nvSpPr>
          <p:cNvPr id="12" name="TextBox 11">
            <a:extLst>
              <a:ext uri="{FF2B5EF4-FFF2-40B4-BE49-F238E27FC236}">
                <a16:creationId xmlns:a16="http://schemas.microsoft.com/office/drawing/2014/main" id="{A2BE0066-8F7B-363B-BB2E-8B28FB9D48F1}"/>
              </a:ext>
            </a:extLst>
          </p:cNvPr>
          <p:cNvSpPr txBox="1"/>
          <p:nvPr/>
        </p:nvSpPr>
        <p:spPr>
          <a:xfrm>
            <a:off x="1041009" y="4969481"/>
            <a:ext cx="6101254" cy="646331"/>
          </a:xfrm>
          <a:prstGeom prst="rect">
            <a:avLst/>
          </a:prstGeom>
          <a:noFill/>
        </p:spPr>
        <p:txBody>
          <a:bodyPr wrap="square">
            <a:spAutoFit/>
          </a:bodyPr>
          <a:lstStyle/>
          <a:p>
            <a:r>
              <a:rPr lang="en-US" sz="1800" dirty="0"/>
              <a:t>Mobile Crisis consistently serves Black and Hispanic youth at a higher rate than the Connecticut population</a:t>
            </a:r>
          </a:p>
        </p:txBody>
      </p:sp>
    </p:spTree>
    <p:extLst>
      <p:ext uri="{BB962C8B-B14F-4D97-AF65-F5344CB8AC3E}">
        <p14:creationId xmlns:p14="http://schemas.microsoft.com/office/powerpoint/2010/main" val="39878808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dirty="0"/>
          </a:p>
          <a:p>
            <a:r>
              <a:rPr lang="en-US" dirty="0"/>
              <a:t>Emergency Department (ED) and Inpatient Hospital Utilization: </a:t>
            </a:r>
          </a:p>
          <a:p>
            <a:pPr lvl="1"/>
            <a:r>
              <a:rPr lang="en-US" dirty="0"/>
              <a:t>9.4% of all referrals to Mobile Crisis came from Hospital EDs, compared to 8.8% in SFY 2024 </a:t>
            </a:r>
          </a:p>
          <a:p>
            <a:pPr lvl="1"/>
            <a:r>
              <a:rPr lang="en-US" dirty="0"/>
              <a:t>7.5% of episodes were evaluated in an ED one or more times during the Mobile Crisis episode of care</a:t>
            </a:r>
          </a:p>
          <a:p>
            <a:pPr lvl="1"/>
            <a:r>
              <a:rPr lang="en-US" dirty="0"/>
              <a:t>3.1% of Mobile Crisis episodes experienced an inpatient admission</a:t>
            </a:r>
          </a:p>
        </p:txBody>
      </p:sp>
      <p:sp>
        <p:nvSpPr>
          <p:cNvPr id="3" name="Title 2"/>
          <p:cNvSpPr>
            <a:spLocks noGrp="1"/>
          </p:cNvSpPr>
          <p:nvPr>
            <p:ph type="title"/>
          </p:nvPr>
        </p:nvSpPr>
        <p:spPr/>
        <p:txBody>
          <a:bodyPr/>
          <a:lstStyle/>
          <a:p>
            <a:r>
              <a:rPr lang="it-IT" dirty="0"/>
              <a:t>Mobile Crisis Data SFY 2025</a:t>
            </a:r>
            <a:endParaRPr lang="en-US" dirty="0"/>
          </a:p>
        </p:txBody>
      </p:sp>
    </p:spTree>
    <p:extLst>
      <p:ext uri="{BB962C8B-B14F-4D97-AF65-F5344CB8AC3E}">
        <p14:creationId xmlns:p14="http://schemas.microsoft.com/office/powerpoint/2010/main" val="17620983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a:p>
          <a:p>
            <a:r>
              <a:rPr lang="en-US" dirty="0"/>
              <a:t>Length of Stay (LOS) for episodes that included stabilization follow-up:</a:t>
            </a:r>
          </a:p>
          <a:p>
            <a:pPr lvl="1"/>
            <a:r>
              <a:rPr lang="en-US" dirty="0"/>
              <a:t>The median LOS was 17.0 days</a:t>
            </a:r>
          </a:p>
          <a:p>
            <a:pPr lvl="1"/>
            <a:r>
              <a:rPr lang="en-US" dirty="0"/>
              <a:t>Only 2.1% exceeded 45 days</a:t>
            </a:r>
          </a:p>
          <a:p>
            <a:endParaRPr lang="en-US" dirty="0"/>
          </a:p>
        </p:txBody>
      </p:sp>
      <p:sp>
        <p:nvSpPr>
          <p:cNvPr id="3" name="Title 2"/>
          <p:cNvSpPr>
            <a:spLocks noGrp="1"/>
          </p:cNvSpPr>
          <p:nvPr>
            <p:ph type="title"/>
          </p:nvPr>
        </p:nvSpPr>
        <p:spPr/>
        <p:txBody>
          <a:bodyPr/>
          <a:lstStyle/>
          <a:p>
            <a:r>
              <a:rPr lang="it-IT" dirty="0"/>
              <a:t>Mobile Crisis Data SFY 2025</a:t>
            </a:r>
            <a:endParaRPr lang="en-US" dirty="0"/>
          </a:p>
        </p:txBody>
      </p:sp>
    </p:spTree>
    <p:extLst>
      <p:ext uri="{BB962C8B-B14F-4D97-AF65-F5344CB8AC3E}">
        <p14:creationId xmlns:p14="http://schemas.microsoft.com/office/powerpoint/2010/main" val="11159737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DCF Involvement:</a:t>
            </a:r>
          </a:p>
          <a:p>
            <a:pPr lvl="1"/>
            <a:r>
              <a:rPr lang="en-US" dirty="0"/>
              <a:t>At intake most children (86.2%) served by Mobile Crisis were not involved with DCF</a:t>
            </a:r>
          </a:p>
          <a:p>
            <a:pPr marL="457200" lvl="1" indent="0">
              <a:buNone/>
            </a:pPr>
            <a:endParaRPr lang="en-US" dirty="0"/>
          </a:p>
          <a:p>
            <a:r>
              <a:rPr lang="en-US" dirty="0"/>
              <a:t>Juvenile Justice Involvement: </a:t>
            </a:r>
          </a:p>
          <a:p>
            <a:pPr lvl="1"/>
            <a:r>
              <a:rPr lang="en-US" dirty="0"/>
              <a:t>1.6% of children served by Mobile Crisis had been arrested in the year prior to the Mobile Crisis episode</a:t>
            </a:r>
          </a:p>
          <a:p>
            <a:pPr lvl="1"/>
            <a:r>
              <a:rPr lang="en-US" dirty="0"/>
              <a:t>0.3% of youth were arrested during the Mobile Crisis episode</a:t>
            </a:r>
          </a:p>
        </p:txBody>
      </p:sp>
      <p:sp>
        <p:nvSpPr>
          <p:cNvPr id="3" name="Title 2"/>
          <p:cNvSpPr>
            <a:spLocks noGrp="1"/>
          </p:cNvSpPr>
          <p:nvPr>
            <p:ph type="title"/>
          </p:nvPr>
        </p:nvSpPr>
        <p:spPr/>
        <p:txBody>
          <a:bodyPr/>
          <a:lstStyle/>
          <a:p>
            <a:r>
              <a:rPr lang="it-IT" dirty="0"/>
              <a:t>Mobile Crisis Data SFY 2025</a:t>
            </a:r>
            <a:endParaRPr lang="en-US" dirty="0"/>
          </a:p>
        </p:txBody>
      </p:sp>
    </p:spTree>
    <p:extLst>
      <p:ext uri="{BB962C8B-B14F-4D97-AF65-F5344CB8AC3E}">
        <p14:creationId xmlns:p14="http://schemas.microsoft.com/office/powerpoint/2010/main" val="151962689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r>
              <a:rPr lang="en-US" sz="9600" b="1" dirty="0"/>
              <a:t>United Community and Family Services </a:t>
            </a:r>
            <a:r>
              <a:rPr lang="en-US" sz="9600" dirty="0"/>
              <a:t>- Emily Morse	</a:t>
            </a:r>
          </a:p>
          <a:p>
            <a:pPr marL="0" indent="0">
              <a:buNone/>
            </a:pPr>
            <a:r>
              <a:rPr lang="en-US" sz="9600" dirty="0"/>
              <a:t>Phone: 860-822-4796</a:t>
            </a:r>
          </a:p>
          <a:p>
            <a:r>
              <a:rPr lang="en-US" sz="9600" b="1" dirty="0" err="1"/>
              <a:t>Wellmore</a:t>
            </a:r>
            <a:r>
              <a:rPr lang="en-US" sz="9600" b="1" dirty="0"/>
              <a:t>-</a:t>
            </a:r>
            <a:r>
              <a:rPr lang="en-US" sz="9600" dirty="0"/>
              <a:t> Rosa </a:t>
            </a:r>
            <a:r>
              <a:rPr lang="en-US" sz="9600" dirty="0" err="1"/>
              <a:t>Baldino</a:t>
            </a:r>
            <a:endParaRPr lang="en-US" sz="9600" dirty="0"/>
          </a:p>
          <a:p>
            <a:pPr marL="0" indent="0">
              <a:buNone/>
            </a:pPr>
            <a:r>
              <a:rPr lang="en-US" sz="9600" dirty="0"/>
              <a:t>Phone: 203-756-7287 x7108</a:t>
            </a:r>
          </a:p>
          <a:p>
            <a:r>
              <a:rPr lang="en-US" sz="9600" b="1" dirty="0"/>
              <a:t>Child &amp; Family Guidance Center </a:t>
            </a:r>
            <a:r>
              <a:rPr lang="en-US" sz="9600" dirty="0"/>
              <a:t>–</a:t>
            </a:r>
            <a:r>
              <a:rPr lang="en-US" sz="9600" dirty="0" err="1"/>
              <a:t>Sylvadra</a:t>
            </a:r>
            <a:r>
              <a:rPr lang="en-US" sz="9600" dirty="0"/>
              <a:t> Ellis</a:t>
            </a:r>
          </a:p>
          <a:p>
            <a:pPr marL="0" indent="0">
              <a:buNone/>
            </a:pPr>
            <a:r>
              <a:rPr lang="en-US" sz="9600" dirty="0"/>
              <a:t>Phone: 203-650-9553</a:t>
            </a:r>
          </a:p>
          <a:p>
            <a:r>
              <a:rPr lang="en-US" sz="9600" b="1" dirty="0"/>
              <a:t>Child Guidance Center of Southern Connecticut - </a:t>
            </a:r>
            <a:r>
              <a:rPr lang="en-US" sz="9600" dirty="0"/>
              <a:t>Madeline Mantilla</a:t>
            </a:r>
          </a:p>
          <a:p>
            <a:pPr marL="0" indent="0">
              <a:buNone/>
            </a:pPr>
            <a:r>
              <a:rPr lang="en-US" sz="9600" dirty="0"/>
              <a:t>Phone: 203-609-5829</a:t>
            </a:r>
          </a:p>
          <a:p>
            <a:r>
              <a:rPr lang="en-US" sz="9600" b="1" dirty="0"/>
              <a:t>Wheeler Clinic- </a:t>
            </a:r>
            <a:r>
              <a:rPr lang="en-US" sz="9600" dirty="0"/>
              <a:t>Emily </a:t>
            </a:r>
            <a:r>
              <a:rPr lang="en-US" sz="9600" dirty="0" err="1"/>
              <a:t>Kahnke</a:t>
            </a:r>
            <a:endParaRPr lang="en-US" sz="9600" dirty="0"/>
          </a:p>
          <a:p>
            <a:pPr marL="0" indent="0">
              <a:buNone/>
            </a:pPr>
            <a:r>
              <a:rPr lang="en-US" sz="9600" dirty="0"/>
              <a:t>Phone: 860-810-6256</a:t>
            </a:r>
          </a:p>
          <a:p>
            <a:pPr marL="0" indent="0">
              <a:buNone/>
            </a:pPr>
            <a:endParaRPr lang="en-US" sz="5100" dirty="0"/>
          </a:p>
          <a:p>
            <a:endParaRPr lang="en-US" dirty="0"/>
          </a:p>
        </p:txBody>
      </p:sp>
      <p:sp>
        <p:nvSpPr>
          <p:cNvPr id="3" name="Title 2"/>
          <p:cNvSpPr>
            <a:spLocks noGrp="1"/>
          </p:cNvSpPr>
          <p:nvPr>
            <p:ph type="title"/>
          </p:nvPr>
        </p:nvSpPr>
        <p:spPr/>
        <p:txBody>
          <a:bodyPr/>
          <a:lstStyle/>
          <a:p>
            <a:r>
              <a:rPr lang="en-US" dirty="0"/>
              <a:t>Mobile Crisis Providers</a:t>
            </a:r>
          </a:p>
        </p:txBody>
      </p:sp>
    </p:spTree>
    <p:extLst>
      <p:ext uri="{BB962C8B-B14F-4D97-AF65-F5344CB8AC3E}">
        <p14:creationId xmlns:p14="http://schemas.microsoft.com/office/powerpoint/2010/main" val="3441470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8370757-E2C2-DB8D-2E0D-13866D84ED52}"/>
              </a:ext>
            </a:extLst>
          </p:cNvPr>
          <p:cNvSpPr>
            <a:spLocks noGrp="1"/>
          </p:cNvSpPr>
          <p:nvPr>
            <p:ph idx="1"/>
          </p:nvPr>
        </p:nvSpPr>
        <p:spPr/>
        <p:txBody>
          <a:bodyPr>
            <a:normAutofit/>
          </a:bodyPr>
          <a:lstStyle/>
          <a:p>
            <a:r>
              <a:rPr lang="en-US" sz="2400" b="1" dirty="0"/>
              <a:t>Middlesex Hospital</a:t>
            </a:r>
            <a:r>
              <a:rPr lang="en-US" sz="2400" dirty="0"/>
              <a:t>- Jennifer Blakeslee</a:t>
            </a:r>
          </a:p>
          <a:p>
            <a:pPr marL="0" indent="0">
              <a:buNone/>
            </a:pPr>
            <a:r>
              <a:rPr lang="en-US" sz="2400" dirty="0"/>
              <a:t>Phone: 860-358-3492</a:t>
            </a:r>
          </a:p>
          <a:p>
            <a:r>
              <a:rPr lang="en-US" sz="2400" b="1" dirty="0"/>
              <a:t>Community Health Resources </a:t>
            </a:r>
            <a:r>
              <a:rPr lang="en-US" sz="2400" dirty="0"/>
              <a:t>– Amy </a:t>
            </a:r>
            <a:r>
              <a:rPr lang="en-US" sz="2400" dirty="0" err="1"/>
              <a:t>Evison</a:t>
            </a:r>
            <a:r>
              <a:rPr lang="en-US" sz="2400" dirty="0"/>
              <a:t>/Melissa Brown</a:t>
            </a:r>
          </a:p>
          <a:p>
            <a:pPr marL="0" indent="0">
              <a:buNone/>
            </a:pPr>
            <a:r>
              <a:rPr lang="en-US" sz="2400" dirty="0"/>
              <a:t>Phone – 860-416-7437</a:t>
            </a:r>
          </a:p>
          <a:p>
            <a:r>
              <a:rPr lang="en-US" sz="2400" b="1" dirty="0"/>
              <a:t>Clifford Beers </a:t>
            </a:r>
            <a:r>
              <a:rPr lang="en-US" sz="2400" dirty="0"/>
              <a:t>– Gerry Baird</a:t>
            </a:r>
          </a:p>
          <a:p>
            <a:pPr marL="0" indent="0">
              <a:buNone/>
            </a:pPr>
            <a:r>
              <a:rPr lang="en-US" sz="2400" dirty="0"/>
              <a:t>Phone 203-772-1270x1218</a:t>
            </a:r>
          </a:p>
          <a:p>
            <a:pPr marL="0" indent="0">
              <a:buNone/>
            </a:pPr>
            <a:endParaRPr lang="en-US" dirty="0"/>
          </a:p>
          <a:p>
            <a:pPr marL="0" indent="0">
              <a:buNone/>
            </a:pPr>
            <a:endParaRPr lang="en-US" dirty="0"/>
          </a:p>
          <a:p>
            <a:endParaRPr lang="en-US" dirty="0"/>
          </a:p>
        </p:txBody>
      </p:sp>
      <p:sp>
        <p:nvSpPr>
          <p:cNvPr id="3" name="Title 2">
            <a:extLst>
              <a:ext uri="{FF2B5EF4-FFF2-40B4-BE49-F238E27FC236}">
                <a16:creationId xmlns:a16="http://schemas.microsoft.com/office/drawing/2014/main" id="{772C4686-E67D-5A76-1A3F-EF00C4D8315C}"/>
              </a:ext>
            </a:extLst>
          </p:cNvPr>
          <p:cNvSpPr>
            <a:spLocks noGrp="1"/>
          </p:cNvSpPr>
          <p:nvPr>
            <p:ph type="title"/>
          </p:nvPr>
        </p:nvSpPr>
        <p:spPr/>
        <p:txBody>
          <a:bodyPr/>
          <a:lstStyle/>
          <a:p>
            <a:r>
              <a:rPr lang="en-US" dirty="0"/>
              <a:t>Mobile Crisis Providers</a:t>
            </a:r>
          </a:p>
        </p:txBody>
      </p:sp>
    </p:spTree>
    <p:extLst>
      <p:ext uri="{BB962C8B-B14F-4D97-AF65-F5344CB8AC3E}">
        <p14:creationId xmlns:p14="http://schemas.microsoft.com/office/powerpoint/2010/main" val="18154644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a:bodyPr>
          <a:lstStyle/>
          <a:p>
            <a:pPr marL="0" indent="0" algn="ctr">
              <a:buNone/>
            </a:pPr>
            <a:r>
              <a:rPr lang="en-US" sz="13800" i="1" dirty="0"/>
              <a:t>Questions?</a:t>
            </a:r>
          </a:p>
        </p:txBody>
      </p:sp>
      <p:sp>
        <p:nvSpPr>
          <p:cNvPr id="3" name="Title 2"/>
          <p:cNvSpPr>
            <a:spLocks noGrp="1"/>
          </p:cNvSpPr>
          <p:nvPr>
            <p:ph type="title"/>
          </p:nvPr>
        </p:nvSpPr>
        <p:spPr/>
        <p:txBody>
          <a:bodyPr/>
          <a:lstStyle/>
          <a:p>
            <a:r>
              <a:rPr lang="en-US" dirty="0"/>
              <a:t>Mobile Crisis Intervention Services</a:t>
            </a:r>
          </a:p>
        </p:txBody>
      </p:sp>
    </p:spTree>
    <p:extLst>
      <p:ext uri="{BB962C8B-B14F-4D97-AF65-F5344CB8AC3E}">
        <p14:creationId xmlns:p14="http://schemas.microsoft.com/office/powerpoint/2010/main" val="14924246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0" indent="0" algn="ctr">
              <a:buNone/>
            </a:pPr>
            <a:r>
              <a:rPr lang="en-US" sz="13800" i="1" dirty="0"/>
              <a:t>Thank </a:t>
            </a:r>
            <a:br>
              <a:rPr lang="en-US" sz="13800" i="1" dirty="0"/>
            </a:br>
            <a:r>
              <a:rPr lang="en-US" sz="13800" i="1" dirty="0"/>
              <a:t>You!</a:t>
            </a:r>
          </a:p>
        </p:txBody>
      </p:sp>
      <p:sp>
        <p:nvSpPr>
          <p:cNvPr id="3" name="Title 2"/>
          <p:cNvSpPr>
            <a:spLocks noGrp="1"/>
          </p:cNvSpPr>
          <p:nvPr>
            <p:ph type="title"/>
          </p:nvPr>
        </p:nvSpPr>
        <p:spPr/>
        <p:txBody>
          <a:bodyPr/>
          <a:lstStyle/>
          <a:p>
            <a:r>
              <a:rPr lang="en-US" dirty="0"/>
              <a:t>Mobile Crisis Intervention Services</a:t>
            </a:r>
          </a:p>
        </p:txBody>
      </p:sp>
    </p:spTree>
    <p:extLst>
      <p:ext uri="{BB962C8B-B14F-4D97-AF65-F5344CB8AC3E}">
        <p14:creationId xmlns:p14="http://schemas.microsoft.com/office/powerpoint/2010/main" val="1244195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There are six (6) Mobile Crisis service areas that cover the entire state.  All Connecticut towns are covered.</a:t>
            </a:r>
          </a:p>
          <a:p>
            <a:endParaRPr lang="en-US" dirty="0"/>
          </a:p>
          <a:p>
            <a:r>
              <a:rPr lang="en-US" dirty="0"/>
              <a:t>The six service providers and areas of the state they cover:</a:t>
            </a:r>
          </a:p>
          <a:p>
            <a:pPr lvl="1"/>
            <a:r>
              <a:rPr lang="en-US" b="1" dirty="0"/>
              <a:t>Child and Family Guidance Center </a:t>
            </a:r>
            <a:r>
              <a:rPr lang="en-US" dirty="0"/>
              <a:t>– Southwest Area</a:t>
            </a:r>
          </a:p>
          <a:p>
            <a:pPr lvl="1"/>
            <a:r>
              <a:rPr lang="en-US" b="1" dirty="0"/>
              <a:t>Clifford W. Beers Guidance Clinic </a:t>
            </a:r>
            <a:r>
              <a:rPr lang="en-US" dirty="0"/>
              <a:t>– New Haven Area</a:t>
            </a:r>
          </a:p>
          <a:p>
            <a:pPr lvl="1"/>
            <a:r>
              <a:rPr lang="en-US" b="1" dirty="0"/>
              <a:t>Community Health Resources</a:t>
            </a:r>
            <a:r>
              <a:rPr lang="en-US" dirty="0"/>
              <a:t> – Central Area</a:t>
            </a:r>
          </a:p>
          <a:p>
            <a:pPr lvl="1"/>
            <a:r>
              <a:rPr lang="en-US" b="1" dirty="0"/>
              <a:t>United Community and Family Services </a:t>
            </a:r>
            <a:r>
              <a:rPr lang="en-US" dirty="0"/>
              <a:t>– Eastern Area</a:t>
            </a:r>
          </a:p>
          <a:p>
            <a:pPr lvl="1"/>
            <a:r>
              <a:rPr lang="en-US" b="1" dirty="0"/>
              <a:t>Wellmore Behavioral Health </a:t>
            </a:r>
            <a:r>
              <a:rPr lang="en-US" dirty="0"/>
              <a:t>– Western Area</a:t>
            </a:r>
          </a:p>
          <a:p>
            <a:pPr lvl="1"/>
            <a:r>
              <a:rPr lang="en-US" b="1" dirty="0"/>
              <a:t>Wheeler Clinic </a:t>
            </a:r>
            <a:r>
              <a:rPr lang="en-US" dirty="0"/>
              <a:t>– Hartford Area</a:t>
            </a:r>
          </a:p>
          <a:p>
            <a:endParaRPr lang="en-US" dirty="0"/>
          </a:p>
        </p:txBody>
      </p:sp>
      <p:sp>
        <p:nvSpPr>
          <p:cNvPr id="3" name="Title 2"/>
          <p:cNvSpPr>
            <a:spLocks noGrp="1"/>
          </p:cNvSpPr>
          <p:nvPr>
            <p:ph type="title"/>
          </p:nvPr>
        </p:nvSpPr>
        <p:spPr/>
        <p:txBody>
          <a:bodyPr/>
          <a:lstStyle/>
          <a:p>
            <a:r>
              <a:rPr lang="en-US" dirty="0"/>
              <a:t>Where are Mobile Crisis Services Provided?</a:t>
            </a:r>
          </a:p>
        </p:txBody>
      </p:sp>
    </p:spTree>
    <p:extLst>
      <p:ext uri="{BB962C8B-B14F-4D97-AF65-F5344CB8AC3E}">
        <p14:creationId xmlns:p14="http://schemas.microsoft.com/office/powerpoint/2010/main" val="669001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What constitutes a crisis for the child or family is defined by the caller, not by Mobile Crisis.  </a:t>
            </a:r>
          </a:p>
          <a:p>
            <a:endParaRPr lang="en-US" dirty="0"/>
          </a:p>
          <a:p>
            <a:r>
              <a:rPr lang="en-US" dirty="0"/>
              <a:t>Mobile Crisis does not have pre-determined criteria for what qualifies as a crisis.  </a:t>
            </a:r>
          </a:p>
          <a:p>
            <a:endParaRPr lang="en-US" dirty="0"/>
          </a:p>
          <a:p>
            <a:r>
              <a:rPr lang="en-US" dirty="0"/>
              <a:t>The Mobile Crisis team response (face to face contact,  phone contact) is contingent on the child’s specific situation and the time of the call.</a:t>
            </a:r>
          </a:p>
          <a:p>
            <a:endParaRPr lang="en-US" dirty="0"/>
          </a:p>
          <a:p>
            <a:r>
              <a:rPr lang="en-US" dirty="0"/>
              <a:t>Mobile Crisis services are confidential</a:t>
            </a:r>
          </a:p>
          <a:p>
            <a:endParaRPr lang="en-US" dirty="0"/>
          </a:p>
        </p:txBody>
      </p:sp>
      <p:sp>
        <p:nvSpPr>
          <p:cNvPr id="3" name="Title 2"/>
          <p:cNvSpPr>
            <a:spLocks noGrp="1"/>
          </p:cNvSpPr>
          <p:nvPr>
            <p:ph type="title"/>
          </p:nvPr>
        </p:nvSpPr>
        <p:spPr/>
        <p:txBody>
          <a:bodyPr/>
          <a:lstStyle/>
          <a:p>
            <a:r>
              <a:rPr lang="en-US" dirty="0"/>
              <a:t>What is a Crisis for Mobile Crisis Services?</a:t>
            </a:r>
          </a:p>
        </p:txBody>
      </p:sp>
    </p:spTree>
    <p:extLst>
      <p:ext uri="{BB962C8B-B14F-4D97-AF65-F5344CB8AC3E}">
        <p14:creationId xmlns:p14="http://schemas.microsoft.com/office/powerpoint/2010/main" val="3609809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a:t>Mobile Crisis services are provided by highly trained mental health professionals</a:t>
            </a:r>
          </a:p>
          <a:p>
            <a:endParaRPr lang="en-US" dirty="0"/>
          </a:p>
          <a:p>
            <a:r>
              <a:rPr lang="en-US" dirty="0"/>
              <a:t>The Mobile Crisis staff are licensed or license eligible Clinical Psychologists, Clinical Social Workers, Marriage and Family Therapists, Professional Counselors, and Alcohol and Drug Counselors</a:t>
            </a:r>
          </a:p>
          <a:p>
            <a:endParaRPr lang="en-US" dirty="0"/>
          </a:p>
          <a:p>
            <a:r>
              <a:rPr lang="en-US" dirty="0"/>
              <a:t>All Mobile Crisis clinical staff receive ongoing refresher training and are required to take 11 to 12 specific courses within their first year to support the skills needed to work with children and families</a:t>
            </a:r>
          </a:p>
          <a:p>
            <a:endParaRPr lang="en-US" dirty="0"/>
          </a:p>
        </p:txBody>
      </p:sp>
      <p:sp>
        <p:nvSpPr>
          <p:cNvPr id="3" name="Title 2"/>
          <p:cNvSpPr>
            <a:spLocks noGrp="1"/>
          </p:cNvSpPr>
          <p:nvPr>
            <p:ph type="title"/>
          </p:nvPr>
        </p:nvSpPr>
        <p:spPr/>
        <p:txBody>
          <a:bodyPr/>
          <a:lstStyle/>
          <a:p>
            <a:r>
              <a:rPr lang="en-US" dirty="0"/>
              <a:t>Who Provides Mobile Crisis Services?</a:t>
            </a:r>
          </a:p>
        </p:txBody>
      </p:sp>
    </p:spTree>
    <p:extLst>
      <p:ext uri="{BB962C8B-B14F-4D97-AF65-F5344CB8AC3E}">
        <p14:creationId xmlns:p14="http://schemas.microsoft.com/office/powerpoint/2010/main" val="3364083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a:t>There is no out of pocket cost to parents for the Mobile Crisis Intervention Services. </a:t>
            </a:r>
          </a:p>
          <a:p>
            <a:endParaRPr lang="en-US" dirty="0"/>
          </a:p>
          <a:p>
            <a:r>
              <a:rPr lang="en-US" dirty="0"/>
              <a:t>Mobile Crisis will request insurance information from parents to bill the insurance company; however, if the claim is denied or if there is a co-pay, there is no charge to the family.   </a:t>
            </a:r>
          </a:p>
          <a:p>
            <a:endParaRPr lang="en-US" dirty="0"/>
          </a:p>
          <a:p>
            <a:r>
              <a:rPr lang="en-US" dirty="0"/>
              <a:t>There is no cost to the referring school, agency, doctor, professional or any individual for calling and utilizing Mobile Crisis Services.</a:t>
            </a:r>
          </a:p>
          <a:p>
            <a:endParaRPr lang="en-US" dirty="0"/>
          </a:p>
        </p:txBody>
      </p:sp>
      <p:sp>
        <p:nvSpPr>
          <p:cNvPr id="3" name="Title 2"/>
          <p:cNvSpPr>
            <a:spLocks noGrp="1"/>
          </p:cNvSpPr>
          <p:nvPr>
            <p:ph type="title"/>
          </p:nvPr>
        </p:nvSpPr>
        <p:spPr/>
        <p:txBody>
          <a:bodyPr/>
          <a:lstStyle/>
          <a:p>
            <a:r>
              <a:rPr lang="en-US" dirty="0"/>
              <a:t>Is There a Charge for Mobile Crisis Services?</a:t>
            </a:r>
          </a:p>
        </p:txBody>
      </p:sp>
    </p:spTree>
    <p:extLst>
      <p:ext uri="{BB962C8B-B14F-4D97-AF65-F5344CB8AC3E}">
        <p14:creationId xmlns:p14="http://schemas.microsoft.com/office/powerpoint/2010/main" val="4045225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endParaRPr lang="en-US" dirty="0"/>
          </a:p>
          <a:p>
            <a:r>
              <a:rPr lang="en-US" dirty="0"/>
              <a:t>Dial 2-1-1 on your phone and then, at the prompt, press “1” for “crisis” and then at the next prompt press “1” again for “mobile crisis.”</a:t>
            </a:r>
          </a:p>
          <a:p>
            <a:endParaRPr lang="en-US" dirty="0"/>
          </a:p>
          <a:p>
            <a:r>
              <a:rPr lang="en-US" dirty="0"/>
              <a:t>Dial 211 – then 1 – then 1</a:t>
            </a:r>
          </a:p>
          <a:p>
            <a:endParaRPr lang="en-US" dirty="0"/>
          </a:p>
          <a:p>
            <a:r>
              <a:rPr lang="en-US" dirty="0"/>
              <a:t>Not pressing “1” at the two prompts can result in delays in accessing Mobile Crisis.</a:t>
            </a:r>
          </a:p>
          <a:p>
            <a:endParaRPr lang="en-US" dirty="0"/>
          </a:p>
        </p:txBody>
      </p:sp>
      <p:sp>
        <p:nvSpPr>
          <p:cNvPr id="3" name="Title 2"/>
          <p:cNvSpPr>
            <a:spLocks noGrp="1"/>
          </p:cNvSpPr>
          <p:nvPr>
            <p:ph type="title"/>
          </p:nvPr>
        </p:nvSpPr>
        <p:spPr/>
        <p:txBody>
          <a:bodyPr/>
          <a:lstStyle/>
          <a:p>
            <a:r>
              <a:rPr lang="en-US" dirty="0"/>
              <a:t>How Do You Access Mobile Crisis Services?</a:t>
            </a:r>
          </a:p>
        </p:txBody>
      </p:sp>
    </p:spTree>
    <p:extLst>
      <p:ext uri="{BB962C8B-B14F-4D97-AF65-F5344CB8AC3E}">
        <p14:creationId xmlns:p14="http://schemas.microsoft.com/office/powerpoint/2010/main" val="1712039887"/>
      </p:ext>
    </p:extLst>
  </p:cSld>
  <p:clrMapOvr>
    <a:masterClrMapping/>
  </p:clrMapOvr>
</p:sld>
</file>

<file path=ppt/theme/theme1.xml><?xml version="1.0" encoding="utf-8"?>
<a:theme xmlns:a="http://schemas.openxmlformats.org/drawingml/2006/main" name="Mobile Crisis Template_Blue">
  <a:themeElements>
    <a:clrScheme name="Mobile Crisis 2">
      <a:dk1>
        <a:sysClr val="windowText" lastClr="000000"/>
      </a:dk1>
      <a:lt1>
        <a:sysClr val="window" lastClr="FFFFFF"/>
      </a:lt1>
      <a:dk2>
        <a:srgbClr val="17365D"/>
      </a:dk2>
      <a:lt2>
        <a:srgbClr val="BFBFBF"/>
      </a:lt2>
      <a:accent1>
        <a:srgbClr val="65218B"/>
      </a:accent1>
      <a:accent2>
        <a:srgbClr val="0F79BC"/>
      </a:accent2>
      <a:accent3>
        <a:srgbClr val="CB3D47"/>
      </a:accent3>
      <a:accent4>
        <a:srgbClr val="F9DC4A"/>
      </a:accent4>
      <a:accent5>
        <a:srgbClr val="FF9933"/>
      </a:accent5>
      <a:accent6>
        <a:srgbClr val="3AA87E"/>
      </a:accent6>
      <a:hlink>
        <a:srgbClr val="9999FE"/>
      </a:hlink>
      <a:folHlink>
        <a:srgbClr val="FE66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ECF042C-8452-4558-8635-B63D4C715659}" vid="{E3B8C561-5781-4A0E-B1E3-4030C8940B3F}"/>
    </a:ext>
  </a:extLst>
</a:theme>
</file>

<file path=ppt/theme/themeOverride1.xml><?xml version="1.0" encoding="utf-8"?>
<a:themeOverride xmlns:a="http://schemas.openxmlformats.org/drawingml/2006/main">
  <a:clrScheme name="CHDI">
    <a:dk1>
      <a:sysClr val="windowText" lastClr="000000"/>
    </a:dk1>
    <a:lt1>
      <a:sysClr val="window" lastClr="FFFFFF"/>
    </a:lt1>
    <a:dk2>
      <a:srgbClr val="212745"/>
    </a:dk2>
    <a:lt2>
      <a:srgbClr val="B4DCFA"/>
    </a:lt2>
    <a:accent1>
      <a:srgbClr val="5B2C86"/>
    </a:accent1>
    <a:accent2>
      <a:srgbClr val="0069A6"/>
    </a:accent2>
    <a:accent3>
      <a:srgbClr val="FCB236"/>
    </a:accent3>
    <a:accent4>
      <a:srgbClr val="D92B27"/>
    </a:accent4>
    <a:accent5>
      <a:srgbClr val="F18A21"/>
    </a:accent5>
    <a:accent6>
      <a:srgbClr val="F05133"/>
    </a:accent6>
    <a:hlink>
      <a:srgbClr val="56C7AA"/>
    </a:hlink>
    <a:folHlink>
      <a:srgbClr val="59A8D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CHDI">
    <a:dk1>
      <a:sysClr val="windowText" lastClr="000000"/>
    </a:dk1>
    <a:lt1>
      <a:sysClr val="window" lastClr="FFFFFF"/>
    </a:lt1>
    <a:dk2>
      <a:srgbClr val="212745"/>
    </a:dk2>
    <a:lt2>
      <a:srgbClr val="B4DCFA"/>
    </a:lt2>
    <a:accent1>
      <a:srgbClr val="5B2C86"/>
    </a:accent1>
    <a:accent2>
      <a:srgbClr val="0069A6"/>
    </a:accent2>
    <a:accent3>
      <a:srgbClr val="FCB236"/>
    </a:accent3>
    <a:accent4>
      <a:srgbClr val="D92B27"/>
    </a:accent4>
    <a:accent5>
      <a:srgbClr val="F18A21"/>
    </a:accent5>
    <a:accent6>
      <a:srgbClr val="F05133"/>
    </a:accent6>
    <a:hlink>
      <a:srgbClr val="56C7AA"/>
    </a:hlink>
    <a:folHlink>
      <a:srgbClr val="59A8D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CHDI">
    <a:dk1>
      <a:sysClr val="windowText" lastClr="000000"/>
    </a:dk1>
    <a:lt1>
      <a:sysClr val="window" lastClr="FFFFFF"/>
    </a:lt1>
    <a:dk2>
      <a:srgbClr val="212745"/>
    </a:dk2>
    <a:lt2>
      <a:srgbClr val="B4DCFA"/>
    </a:lt2>
    <a:accent1>
      <a:srgbClr val="5B2C86"/>
    </a:accent1>
    <a:accent2>
      <a:srgbClr val="0069A6"/>
    </a:accent2>
    <a:accent3>
      <a:srgbClr val="FCB236"/>
    </a:accent3>
    <a:accent4>
      <a:srgbClr val="D92B27"/>
    </a:accent4>
    <a:accent5>
      <a:srgbClr val="F18A21"/>
    </a:accent5>
    <a:accent6>
      <a:srgbClr val="F05133"/>
    </a:accent6>
    <a:hlink>
      <a:srgbClr val="56C7AA"/>
    </a:hlink>
    <a:folHlink>
      <a:srgbClr val="59A8D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CHDI">
    <a:dk1>
      <a:sysClr val="windowText" lastClr="000000"/>
    </a:dk1>
    <a:lt1>
      <a:sysClr val="window" lastClr="FFFFFF"/>
    </a:lt1>
    <a:dk2>
      <a:srgbClr val="212745"/>
    </a:dk2>
    <a:lt2>
      <a:srgbClr val="B4DCFA"/>
    </a:lt2>
    <a:accent1>
      <a:srgbClr val="5B2C86"/>
    </a:accent1>
    <a:accent2>
      <a:srgbClr val="0069A6"/>
    </a:accent2>
    <a:accent3>
      <a:srgbClr val="FCB236"/>
    </a:accent3>
    <a:accent4>
      <a:srgbClr val="D92B27"/>
    </a:accent4>
    <a:accent5>
      <a:srgbClr val="F18A21"/>
    </a:accent5>
    <a:accent6>
      <a:srgbClr val="F05133"/>
    </a:accent6>
    <a:hlink>
      <a:srgbClr val="56C7AA"/>
    </a:hlink>
    <a:folHlink>
      <a:srgbClr val="59A8D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CHDI">
    <a:dk1>
      <a:sysClr val="windowText" lastClr="000000"/>
    </a:dk1>
    <a:lt1>
      <a:sysClr val="window" lastClr="FFFFFF"/>
    </a:lt1>
    <a:dk2>
      <a:srgbClr val="212745"/>
    </a:dk2>
    <a:lt2>
      <a:srgbClr val="B4DCFA"/>
    </a:lt2>
    <a:accent1>
      <a:srgbClr val="5B2C86"/>
    </a:accent1>
    <a:accent2>
      <a:srgbClr val="0069A6"/>
    </a:accent2>
    <a:accent3>
      <a:srgbClr val="FCB236"/>
    </a:accent3>
    <a:accent4>
      <a:srgbClr val="D92B27"/>
    </a:accent4>
    <a:accent5>
      <a:srgbClr val="F18A21"/>
    </a:accent5>
    <a:accent6>
      <a:srgbClr val="F05133"/>
    </a:accent6>
    <a:hlink>
      <a:srgbClr val="56C7AA"/>
    </a:hlink>
    <a:folHlink>
      <a:srgbClr val="59A8D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CHDI">
    <a:dk1>
      <a:sysClr val="windowText" lastClr="000000"/>
    </a:dk1>
    <a:lt1>
      <a:sysClr val="window" lastClr="FFFFFF"/>
    </a:lt1>
    <a:dk2>
      <a:srgbClr val="212745"/>
    </a:dk2>
    <a:lt2>
      <a:srgbClr val="B4DCFA"/>
    </a:lt2>
    <a:accent1>
      <a:srgbClr val="5B2C86"/>
    </a:accent1>
    <a:accent2>
      <a:srgbClr val="0069A6"/>
    </a:accent2>
    <a:accent3>
      <a:srgbClr val="FCB236"/>
    </a:accent3>
    <a:accent4>
      <a:srgbClr val="D92B27"/>
    </a:accent4>
    <a:accent5>
      <a:srgbClr val="F18A21"/>
    </a:accent5>
    <a:accent6>
      <a:srgbClr val="F05133"/>
    </a:accent6>
    <a:hlink>
      <a:srgbClr val="56C7AA"/>
    </a:hlink>
    <a:folHlink>
      <a:srgbClr val="59A8D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Mobile Crisis 2">
    <a:dk1>
      <a:sysClr val="windowText" lastClr="000000"/>
    </a:dk1>
    <a:lt1>
      <a:sysClr val="window" lastClr="FFFFFF"/>
    </a:lt1>
    <a:dk2>
      <a:srgbClr val="17365D"/>
    </a:dk2>
    <a:lt2>
      <a:srgbClr val="BFBFBF"/>
    </a:lt2>
    <a:accent1>
      <a:srgbClr val="65218B"/>
    </a:accent1>
    <a:accent2>
      <a:srgbClr val="0F79BC"/>
    </a:accent2>
    <a:accent3>
      <a:srgbClr val="CB3D47"/>
    </a:accent3>
    <a:accent4>
      <a:srgbClr val="F9DC4A"/>
    </a:accent4>
    <a:accent5>
      <a:srgbClr val="FF9933"/>
    </a:accent5>
    <a:accent6>
      <a:srgbClr val="3AA87E"/>
    </a:accent6>
    <a:hlink>
      <a:srgbClr val="9999FE"/>
    </a:hlink>
    <a:folHlink>
      <a:srgbClr val="FE66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8a1029a9-9339-474a-8554-23716e03b642" xsi:nil="true"/>
    <lcf76f155ced4ddcb4097134ff3c332f xmlns="ed08b48e-7dd2-424a-9f71-e030d81451db">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06916F4A0A6B541BE748B2CE0B36D3B" ma:contentTypeVersion="16" ma:contentTypeDescription="Create a new document." ma:contentTypeScope="" ma:versionID="1c96ba5f6c01762f8217b462d4165ac0">
  <xsd:schema xmlns:xsd="http://www.w3.org/2001/XMLSchema" xmlns:xs="http://www.w3.org/2001/XMLSchema" xmlns:p="http://schemas.microsoft.com/office/2006/metadata/properties" xmlns:ns2="ed08b48e-7dd2-424a-9f71-e030d81451db" xmlns:ns3="8a1029a9-9339-474a-8554-23716e03b642" targetNamespace="http://schemas.microsoft.com/office/2006/metadata/properties" ma:root="true" ma:fieldsID="8e1540c093a3b813655977616e4a4ef7" ns2:_="" ns3:_="">
    <xsd:import namespace="ed08b48e-7dd2-424a-9f71-e030d81451db"/>
    <xsd:import namespace="8a1029a9-9339-474a-8554-23716e03b64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3:SharedWithUsers" minOccurs="0"/>
                <xsd:element ref="ns3:SharedWithDetail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08b48e-7dd2-424a-9f71-e030d81451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3d5df3d3-7e71-4769-944e-72ce516d2b0a"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a1029a9-9339-474a-8554-23716e03b642"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afe1764-550d-4960-9c64-e92481839195}" ma:internalName="TaxCatchAll" ma:showField="CatchAllData" ma:web="8a1029a9-9339-474a-8554-23716e03b642">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7B46335-86FD-4404-90F4-A6259DF66443}">
  <ds:schemaRefs>
    <ds:schemaRef ds:uri="http://schemas.microsoft.com/office/2006/metadata/properties"/>
    <ds:schemaRef ds:uri="http://schemas.microsoft.com/office/infopath/2007/PartnerControls"/>
    <ds:schemaRef ds:uri="f05e907e-6bbe-4047-ac82-f95d35ab8a04"/>
    <ds:schemaRef ds:uri="http://schemas.microsoft.com/sharepoint/v3"/>
    <ds:schemaRef ds:uri="8a1029a9-9339-474a-8554-23716e03b642"/>
    <ds:schemaRef ds:uri="ed08b48e-7dd2-424a-9f71-e030d81451db"/>
  </ds:schemaRefs>
</ds:datastoreItem>
</file>

<file path=customXml/itemProps2.xml><?xml version="1.0" encoding="utf-8"?>
<ds:datastoreItem xmlns:ds="http://schemas.openxmlformats.org/officeDocument/2006/customXml" ds:itemID="{361D50CC-505C-4258-9880-323A63A3C4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08b48e-7dd2-424a-9f71-e030d81451db"/>
    <ds:schemaRef ds:uri="8a1029a9-9339-474a-8554-23716e03b6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E8251A6-AE06-4674-97B8-137F501EF88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75</TotalTime>
  <Words>2890</Words>
  <Application>Microsoft Office PowerPoint</Application>
  <PresentationFormat>Widescreen</PresentationFormat>
  <Paragraphs>296</Paragraphs>
  <Slides>47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47</vt:i4>
      </vt:variant>
    </vt:vector>
  </HeadingPairs>
  <TitlesOfParts>
    <vt:vector size="52" baseType="lpstr">
      <vt:lpstr>Arial</vt:lpstr>
      <vt:lpstr>Calibri</vt:lpstr>
      <vt:lpstr>Calibri Light</vt:lpstr>
      <vt:lpstr>Wingdings</vt:lpstr>
      <vt:lpstr>Mobile Crisis Template_Blue</vt:lpstr>
      <vt:lpstr>PowerPoint Presentation</vt:lpstr>
      <vt:lpstr>What is Mobile Crisis Intervention Services (Mobile Crisis)?</vt:lpstr>
      <vt:lpstr>Who Can Receive Mobile Crisis Services?</vt:lpstr>
      <vt:lpstr>Where are Mobile Crisis Services Provided?</vt:lpstr>
      <vt:lpstr>Where are Mobile Crisis Services Provided?</vt:lpstr>
      <vt:lpstr>What is a Crisis for Mobile Crisis Services?</vt:lpstr>
      <vt:lpstr>Who Provides Mobile Crisis Services?</vt:lpstr>
      <vt:lpstr>Is There a Charge for Mobile Crisis Services?</vt:lpstr>
      <vt:lpstr>How Do You Access Mobile Crisis Services?</vt:lpstr>
      <vt:lpstr>How Do You Access Mobile Crisis Services?</vt:lpstr>
      <vt:lpstr>When is Mobile Crisis Available?</vt:lpstr>
      <vt:lpstr>When To Call Mobile Crisis?</vt:lpstr>
      <vt:lpstr>When To Call Mobile Crisis?</vt:lpstr>
      <vt:lpstr>What is an Urgent Crisis Center?</vt:lpstr>
      <vt:lpstr>When To Go To An Urgent Crisis Center?</vt:lpstr>
      <vt:lpstr>When To Call the Police or the ED?</vt:lpstr>
      <vt:lpstr>What Types of Responses are There for a Call to 211/Mobile Crisis?</vt:lpstr>
      <vt:lpstr>What Types of Responses are There for a Call to 211/Mobile Crisis?</vt:lpstr>
      <vt:lpstr>What Happens When Mobile Crisis Meets With the Child?</vt:lpstr>
      <vt:lpstr>What Happens When a 211 Clinician Talks to the Child on the Phone?</vt:lpstr>
      <vt:lpstr>Mobile Crisis Works in Collaboration  With Schools</vt:lpstr>
      <vt:lpstr>Mobile Crisis Works in Collaboration  With Schools</vt:lpstr>
      <vt:lpstr>When Calling to have Mobile Crisis go to the School</vt:lpstr>
      <vt:lpstr>When Calling to have Mobile Crisis go to the School</vt:lpstr>
      <vt:lpstr>Mobile Crisis Works in Collaboration  With the Emergency Department (ED) </vt:lpstr>
      <vt:lpstr>Mobile Crisis Works in Collaboration  With the Emergency Department (ED) </vt:lpstr>
      <vt:lpstr>Mobile Crisis Works in Collaboration With the Police</vt:lpstr>
      <vt:lpstr>Mobile Crisis Works in Collaboration With the Police</vt:lpstr>
      <vt:lpstr>Overall Goals of Mobile Crisis</vt:lpstr>
      <vt:lpstr>Overall Goals of Mobile Crisis</vt:lpstr>
      <vt:lpstr>Mobile Crisis Performance Improvement Center (PIC)</vt:lpstr>
      <vt:lpstr>Mobile Crisis Data  State Fiscal Year (SFY) 2025 </vt:lpstr>
      <vt:lpstr>Mobile Crisis Data SFY 2025</vt:lpstr>
      <vt:lpstr>Mobile Crisis Data SFY 2025</vt:lpstr>
      <vt:lpstr>Mobile Crisis Data SFY 2025</vt:lpstr>
      <vt:lpstr>Mobile Crisis Data SFY 2025</vt:lpstr>
      <vt:lpstr>Mobile Crisis Data SFY 2025</vt:lpstr>
      <vt:lpstr>Mobile Crisis Data SFY 2025</vt:lpstr>
      <vt:lpstr>Mobile Crisis Data SFY 2025</vt:lpstr>
      <vt:lpstr>Mobile Crisis Data SFY 2025</vt:lpstr>
      <vt:lpstr>Mobile Crisis Data SFY 2025</vt:lpstr>
      <vt:lpstr>Mobile Crisis Data SFY 2025</vt:lpstr>
      <vt:lpstr>Mobile Crisis Data SFY 2025</vt:lpstr>
      <vt:lpstr>Mobile Crisis Providers</vt:lpstr>
      <vt:lpstr>Mobile Crisis Providers</vt:lpstr>
      <vt:lpstr>Mobile Crisis Intervention Services</vt:lpstr>
      <vt:lpstr>Mobile Crisis Intervention Services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YVETTE CORTEZ</dc:creator>
  <cp:lastModifiedBy>Baker, Jeanette</cp:lastModifiedBy>
  <cp:revision>6</cp:revision>
  <dcterms:created xsi:type="dcterms:W3CDTF">2023-12-07T00:13:47Z</dcterms:created>
  <dcterms:modified xsi:type="dcterms:W3CDTF">2026-01-30T18:46:01Z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0x010100506916F4A0A6B541BE748B2CE0B36D3B</vt:lpwstr>
  </property>
  <property fmtid="{D5CDD505-2E9C-101B-9397-08002B2CF9AE}" pid="3" name="MediaServiceImageTags">
    <vt:lpwstr/>
  </property>
</Properties>
</file>